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handoutMasterIdLst>
    <p:handoutMasterId r:id="rId22"/>
  </p:handoutMasterIdLst>
  <p:sldIdLst>
    <p:sldId id="355" r:id="rId2"/>
    <p:sldId id="384" r:id="rId3"/>
    <p:sldId id="386" r:id="rId4"/>
    <p:sldId id="388" r:id="rId5"/>
    <p:sldId id="389" r:id="rId6"/>
    <p:sldId id="390" r:id="rId7"/>
    <p:sldId id="387" r:id="rId8"/>
    <p:sldId id="391" r:id="rId9"/>
    <p:sldId id="392" r:id="rId10"/>
    <p:sldId id="396" r:id="rId11"/>
    <p:sldId id="393" r:id="rId12"/>
    <p:sldId id="394" r:id="rId13"/>
    <p:sldId id="395" r:id="rId14"/>
    <p:sldId id="397" r:id="rId15"/>
    <p:sldId id="400" r:id="rId16"/>
    <p:sldId id="398" r:id="rId17"/>
    <p:sldId id="399" r:id="rId18"/>
    <p:sldId id="401" r:id="rId19"/>
    <p:sldId id="292" r:id="rId20"/>
  </p:sldIdLst>
  <p:sldSz cx="9144000" cy="6858000" type="screen4x3"/>
  <p:notesSz cx="6797675" cy="9928225"/>
  <p:defaultTextStyle>
    <a:defPPr>
      <a:defRPr lang="zh-TW"/>
    </a:defPPr>
    <a:lvl1pPr algn="l" rtl="0" fontAlgn="base">
      <a:spcBef>
        <a:spcPct val="0"/>
      </a:spcBef>
      <a:spcAft>
        <a:spcPct val="0"/>
      </a:spcAft>
      <a:defRPr kumimoji="1" kern="1200">
        <a:solidFill>
          <a:schemeClr val="tx1"/>
        </a:solidFill>
        <a:latin typeface="Arial" charset="0"/>
        <a:ea typeface="新細明體" charset="-120"/>
        <a:cs typeface="+mn-cs"/>
      </a:defRPr>
    </a:lvl1pPr>
    <a:lvl2pPr marL="457200" algn="l" rtl="0" fontAlgn="base">
      <a:spcBef>
        <a:spcPct val="0"/>
      </a:spcBef>
      <a:spcAft>
        <a:spcPct val="0"/>
      </a:spcAft>
      <a:defRPr kumimoji="1" kern="1200">
        <a:solidFill>
          <a:schemeClr val="tx1"/>
        </a:solidFill>
        <a:latin typeface="Arial" charset="0"/>
        <a:ea typeface="新細明體" charset="-120"/>
        <a:cs typeface="+mn-cs"/>
      </a:defRPr>
    </a:lvl2pPr>
    <a:lvl3pPr marL="914400" algn="l" rtl="0" fontAlgn="base">
      <a:spcBef>
        <a:spcPct val="0"/>
      </a:spcBef>
      <a:spcAft>
        <a:spcPct val="0"/>
      </a:spcAft>
      <a:defRPr kumimoji="1" kern="1200">
        <a:solidFill>
          <a:schemeClr val="tx1"/>
        </a:solidFill>
        <a:latin typeface="Arial" charset="0"/>
        <a:ea typeface="新細明體" charset="-120"/>
        <a:cs typeface="+mn-cs"/>
      </a:defRPr>
    </a:lvl3pPr>
    <a:lvl4pPr marL="1371600" algn="l" rtl="0" fontAlgn="base">
      <a:spcBef>
        <a:spcPct val="0"/>
      </a:spcBef>
      <a:spcAft>
        <a:spcPct val="0"/>
      </a:spcAft>
      <a:defRPr kumimoji="1" kern="1200">
        <a:solidFill>
          <a:schemeClr val="tx1"/>
        </a:solidFill>
        <a:latin typeface="Arial" charset="0"/>
        <a:ea typeface="新細明體" charset="-120"/>
        <a:cs typeface="+mn-cs"/>
      </a:defRPr>
    </a:lvl4pPr>
    <a:lvl5pPr marL="1828800" algn="l" rtl="0" fontAlgn="base">
      <a:spcBef>
        <a:spcPct val="0"/>
      </a:spcBef>
      <a:spcAft>
        <a:spcPct val="0"/>
      </a:spcAft>
      <a:defRPr kumimoji="1" kern="1200">
        <a:solidFill>
          <a:schemeClr val="tx1"/>
        </a:solidFill>
        <a:latin typeface="Arial" charset="0"/>
        <a:ea typeface="新細明體" charset="-120"/>
        <a:cs typeface="+mn-cs"/>
      </a:defRPr>
    </a:lvl5pPr>
    <a:lvl6pPr marL="2286000" algn="l" defTabSz="914400" rtl="0" eaLnBrk="1" latinLnBrk="0" hangingPunct="1">
      <a:defRPr kumimoji="1" kern="1200">
        <a:solidFill>
          <a:schemeClr val="tx1"/>
        </a:solidFill>
        <a:latin typeface="Arial" charset="0"/>
        <a:ea typeface="新細明體" charset="-120"/>
        <a:cs typeface="+mn-cs"/>
      </a:defRPr>
    </a:lvl6pPr>
    <a:lvl7pPr marL="2743200" algn="l" defTabSz="914400" rtl="0" eaLnBrk="1" latinLnBrk="0" hangingPunct="1">
      <a:defRPr kumimoji="1" kern="1200">
        <a:solidFill>
          <a:schemeClr val="tx1"/>
        </a:solidFill>
        <a:latin typeface="Arial" charset="0"/>
        <a:ea typeface="新細明體" charset="-120"/>
        <a:cs typeface="+mn-cs"/>
      </a:defRPr>
    </a:lvl7pPr>
    <a:lvl8pPr marL="3200400" algn="l" defTabSz="914400" rtl="0" eaLnBrk="1" latinLnBrk="0" hangingPunct="1">
      <a:defRPr kumimoji="1" kern="1200">
        <a:solidFill>
          <a:schemeClr val="tx1"/>
        </a:solidFill>
        <a:latin typeface="Arial" charset="0"/>
        <a:ea typeface="新細明體" charset="-120"/>
        <a:cs typeface="+mn-cs"/>
      </a:defRPr>
    </a:lvl8pPr>
    <a:lvl9pPr marL="3657600" algn="l" defTabSz="914400"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160">
          <p15:clr>
            <a:srgbClr val="A4A3A4"/>
          </p15:clr>
        </p15:guide>
        <p15:guide id="2" pos="5420" userDrawn="1">
          <p15:clr>
            <a:srgbClr val="A4A3A4"/>
          </p15:clr>
        </p15:guide>
        <p15:guide id="3" orient="horz" pos="229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65" autoAdjust="0"/>
    <p:restoredTop sz="88787" autoAdjust="0"/>
  </p:normalViewPr>
  <p:slideViewPr>
    <p:cSldViewPr>
      <p:cViewPr varScale="1">
        <p:scale>
          <a:sx n="80" d="100"/>
          <a:sy n="80" d="100"/>
        </p:scale>
        <p:origin x="1464" y="90"/>
      </p:cViewPr>
      <p:guideLst>
        <p:guide orient="horz" pos="2160"/>
        <p:guide pos="5420"/>
        <p:guide orient="horz" pos="22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955" cy="497397"/>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245" y="0"/>
            <a:ext cx="2945955" cy="497397"/>
          </a:xfrm>
          <a:prstGeom prst="rect">
            <a:avLst/>
          </a:prstGeom>
        </p:spPr>
        <p:txBody>
          <a:bodyPr vert="horz" lIns="91440" tIns="45720" rIns="91440" bIns="45720" rtlCol="0"/>
          <a:lstStyle>
            <a:lvl1pPr algn="r">
              <a:defRPr sz="1200"/>
            </a:lvl1pPr>
          </a:lstStyle>
          <a:p>
            <a:fld id="{BA9AB3E7-4A3A-4E56-A4D4-F340CBEAE39A}" type="datetimeFigureOut">
              <a:rPr lang="en-GB" smtClean="0"/>
              <a:pPr/>
              <a:t>05/10/2020</a:t>
            </a:fld>
            <a:endParaRPr lang="en-GB"/>
          </a:p>
        </p:txBody>
      </p:sp>
      <p:sp>
        <p:nvSpPr>
          <p:cNvPr id="4" name="Footer Placeholder 3"/>
          <p:cNvSpPr>
            <a:spLocks noGrp="1"/>
          </p:cNvSpPr>
          <p:nvPr>
            <p:ph type="ftr" sz="quarter" idx="2"/>
          </p:nvPr>
        </p:nvSpPr>
        <p:spPr>
          <a:xfrm>
            <a:off x="0" y="9430829"/>
            <a:ext cx="2945955" cy="49739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245" y="9430829"/>
            <a:ext cx="2945955" cy="497396"/>
          </a:xfrm>
          <a:prstGeom prst="rect">
            <a:avLst/>
          </a:prstGeom>
        </p:spPr>
        <p:txBody>
          <a:bodyPr vert="horz" lIns="91440" tIns="45720" rIns="91440" bIns="45720" rtlCol="0" anchor="b"/>
          <a:lstStyle>
            <a:lvl1pPr algn="r">
              <a:defRPr sz="1200"/>
            </a:lvl1pPr>
          </a:lstStyle>
          <a:p>
            <a:fld id="{F72E98BA-139B-4DC9-AB8C-0229CE52E45D}" type="slidenum">
              <a:rPr lang="en-GB" smtClean="0"/>
              <a:pPr/>
              <a:t>‹#›</a:t>
            </a:fld>
            <a:endParaRPr lang="en-GB"/>
          </a:p>
        </p:txBody>
      </p:sp>
    </p:spTree>
    <p:extLst>
      <p:ext uri="{BB962C8B-B14F-4D97-AF65-F5344CB8AC3E}">
        <p14:creationId xmlns:p14="http://schemas.microsoft.com/office/powerpoint/2010/main" val="191991662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1"/>
            <a:ext cx="2945659" cy="498135"/>
          </a:xfrm>
          <a:prstGeom prst="rect">
            <a:avLst/>
          </a:prstGeom>
        </p:spPr>
        <p:txBody>
          <a:bodyPr vert="horz" lIns="96661" tIns="48331" rIns="96661" bIns="48331" rtlCol="0"/>
          <a:lstStyle>
            <a:lvl1pPr algn="l">
              <a:defRPr sz="1300"/>
            </a:lvl1pPr>
          </a:lstStyle>
          <a:p>
            <a:endParaRPr lang="zh-TW" altLang="en-US"/>
          </a:p>
        </p:txBody>
      </p:sp>
      <p:sp>
        <p:nvSpPr>
          <p:cNvPr id="3" name="日期版面配置區 2"/>
          <p:cNvSpPr>
            <a:spLocks noGrp="1"/>
          </p:cNvSpPr>
          <p:nvPr>
            <p:ph type="dt" idx="1"/>
          </p:nvPr>
        </p:nvSpPr>
        <p:spPr>
          <a:xfrm>
            <a:off x="3850443" y="1"/>
            <a:ext cx="2945659" cy="498135"/>
          </a:xfrm>
          <a:prstGeom prst="rect">
            <a:avLst/>
          </a:prstGeom>
        </p:spPr>
        <p:txBody>
          <a:bodyPr vert="horz" lIns="96661" tIns="48331" rIns="96661" bIns="48331" rtlCol="0"/>
          <a:lstStyle>
            <a:lvl1pPr algn="r">
              <a:defRPr sz="1300"/>
            </a:lvl1pPr>
          </a:lstStyle>
          <a:p>
            <a:fld id="{E79D99E9-197B-400F-96BE-B7581A490113}" type="datetimeFigureOut">
              <a:rPr lang="zh-TW" altLang="en-US" smtClean="0"/>
              <a:pPr/>
              <a:t>2020/10/5</a:t>
            </a:fld>
            <a:endParaRPr lang="zh-TW" altLang="en-US"/>
          </a:p>
        </p:txBody>
      </p:sp>
      <p:sp>
        <p:nvSpPr>
          <p:cNvPr id="4" name="投影片圖像版面配置區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6661" tIns="48331" rIns="96661" bIns="48331" rtlCol="0" anchor="ctr"/>
          <a:lstStyle/>
          <a:p>
            <a:endParaRPr lang="zh-TW" altLang="en-US"/>
          </a:p>
        </p:txBody>
      </p:sp>
      <p:sp>
        <p:nvSpPr>
          <p:cNvPr id="5" name="備忘稿版面配置區 4"/>
          <p:cNvSpPr>
            <a:spLocks noGrp="1"/>
          </p:cNvSpPr>
          <p:nvPr>
            <p:ph type="body" sz="quarter" idx="3"/>
          </p:nvPr>
        </p:nvSpPr>
        <p:spPr>
          <a:xfrm>
            <a:off x="679768" y="4777958"/>
            <a:ext cx="5438140" cy="3909239"/>
          </a:xfrm>
          <a:prstGeom prst="rect">
            <a:avLst/>
          </a:prstGeom>
        </p:spPr>
        <p:txBody>
          <a:bodyPr vert="horz" lIns="96661" tIns="48331" rIns="96661" bIns="48331"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9430091"/>
            <a:ext cx="2945659" cy="498134"/>
          </a:xfrm>
          <a:prstGeom prst="rect">
            <a:avLst/>
          </a:prstGeom>
        </p:spPr>
        <p:txBody>
          <a:bodyPr vert="horz" lIns="96661" tIns="48331" rIns="96661" bIns="48331" rtlCol="0" anchor="b"/>
          <a:lstStyle>
            <a:lvl1pPr algn="l">
              <a:defRPr sz="1300"/>
            </a:lvl1pPr>
          </a:lstStyle>
          <a:p>
            <a:endParaRPr lang="zh-TW" altLang="en-US"/>
          </a:p>
        </p:txBody>
      </p:sp>
      <p:sp>
        <p:nvSpPr>
          <p:cNvPr id="7" name="投影片編號版面配置區 6"/>
          <p:cNvSpPr>
            <a:spLocks noGrp="1"/>
          </p:cNvSpPr>
          <p:nvPr>
            <p:ph type="sldNum" sz="quarter" idx="5"/>
          </p:nvPr>
        </p:nvSpPr>
        <p:spPr>
          <a:xfrm>
            <a:off x="3850443" y="9430091"/>
            <a:ext cx="2945659" cy="498134"/>
          </a:xfrm>
          <a:prstGeom prst="rect">
            <a:avLst/>
          </a:prstGeom>
        </p:spPr>
        <p:txBody>
          <a:bodyPr vert="horz" lIns="96661" tIns="48331" rIns="96661" bIns="48331" rtlCol="0" anchor="b"/>
          <a:lstStyle>
            <a:lvl1pPr algn="r">
              <a:defRPr sz="1300"/>
            </a:lvl1pPr>
          </a:lstStyle>
          <a:p>
            <a:fld id="{B13A152A-3943-4FBD-B145-8B16DFE947EA}" type="slidenum">
              <a:rPr lang="zh-TW" altLang="en-US" smtClean="0"/>
              <a:pPr/>
              <a:t>‹#›</a:t>
            </a:fld>
            <a:endParaRPr lang="zh-TW" altLang="en-US"/>
          </a:p>
        </p:txBody>
      </p:sp>
    </p:spTree>
    <p:extLst>
      <p:ext uri="{BB962C8B-B14F-4D97-AF65-F5344CB8AC3E}">
        <p14:creationId xmlns:p14="http://schemas.microsoft.com/office/powerpoint/2010/main" val="486483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1</a:t>
            </a:fld>
            <a:endParaRPr lang="zh-TW" altLang="en-US"/>
          </a:p>
        </p:txBody>
      </p:sp>
    </p:spTree>
    <p:extLst>
      <p:ext uri="{BB962C8B-B14F-4D97-AF65-F5344CB8AC3E}">
        <p14:creationId xmlns:p14="http://schemas.microsoft.com/office/powerpoint/2010/main" val="2886434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19</a:t>
            </a:fld>
            <a:endParaRPr lang="zh-TW" altLang="en-US"/>
          </a:p>
        </p:txBody>
      </p:sp>
    </p:spTree>
    <p:extLst>
      <p:ext uri="{BB962C8B-B14F-4D97-AF65-F5344CB8AC3E}">
        <p14:creationId xmlns:p14="http://schemas.microsoft.com/office/powerpoint/2010/main" val="20886881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4" name="圖片 6" descr="圖片1.JPG"/>
          <p:cNvPicPr>
            <a:picLocks noChangeAspect="1"/>
          </p:cNvPicPr>
          <p:nvPr/>
        </p:nvPicPr>
        <p:blipFill>
          <a:blip r:embed="rId2" cstate="print"/>
          <a:srcRect/>
          <a:stretch>
            <a:fillRect/>
          </a:stretch>
        </p:blipFill>
        <p:spPr bwMode="auto">
          <a:xfrm>
            <a:off x="0" y="4763"/>
            <a:ext cx="9144000" cy="6848475"/>
          </a:xfrm>
          <a:prstGeom prst="rect">
            <a:avLst/>
          </a:prstGeom>
          <a:noFill/>
          <a:ln w="9525">
            <a:noFill/>
            <a:miter lim="800000"/>
            <a:headEnd/>
            <a:tailEnd/>
          </a:ln>
        </p:spPr>
      </p:pic>
      <p:sp>
        <p:nvSpPr>
          <p:cNvPr id="2" name="標題 1"/>
          <p:cNvSpPr>
            <a:spLocks noGrp="1"/>
          </p:cNvSpPr>
          <p:nvPr>
            <p:ph type="ctrTitle"/>
          </p:nvPr>
        </p:nvSpPr>
        <p:spPr>
          <a:xfrm>
            <a:off x="714348" y="3929066"/>
            <a:ext cx="7772400" cy="1470025"/>
          </a:xfrm>
        </p:spPr>
        <p:txBody>
          <a:bodyPr/>
          <a:lstStyle>
            <a:lvl1pPr>
              <a:defRPr b="1">
                <a:latin typeface="Times New Roman" pitchFamily="18" charset="0"/>
                <a:ea typeface="微軟正黑體" pitchFamily="34" charset="-120"/>
                <a:cs typeface="Times New Roman" pitchFamily="18" charset="0"/>
              </a:defRPr>
            </a:lvl1pPr>
          </a:lstStyle>
          <a:p>
            <a:r>
              <a:rPr lang="zh-TW" altLang="en-US" dirty="0"/>
              <a:t>按一下以編輯母片標題樣式</a:t>
            </a:r>
          </a:p>
        </p:txBody>
      </p:sp>
      <p:sp>
        <p:nvSpPr>
          <p:cNvPr id="3" name="副標題 2"/>
          <p:cNvSpPr>
            <a:spLocks noGrp="1"/>
          </p:cNvSpPr>
          <p:nvPr>
            <p:ph type="subTitle" idx="1"/>
          </p:nvPr>
        </p:nvSpPr>
        <p:spPr>
          <a:xfrm>
            <a:off x="1357290" y="5500702"/>
            <a:ext cx="6400800" cy="664602"/>
          </a:xfrm>
        </p:spPr>
        <p:txBody>
          <a:bodyPr/>
          <a:lstStyle>
            <a:lvl1pPr marL="0" indent="0" algn="ctr">
              <a:buNone/>
              <a:defRPr>
                <a:solidFill>
                  <a:schemeClr val="tx1"/>
                </a:solidFill>
                <a:latin typeface="Times New Roman" pitchFamily="18" charset="0"/>
                <a:ea typeface="微軟正黑體" pitchFamily="34" charset="-12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a:t>按一下以編輯母片副標題樣式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6" name="圖片 8" descr="taipei tech key rev.02212013 _頁面_2.jpg"/>
          <p:cNvPicPr>
            <a:picLocks noChangeAspect="1"/>
          </p:cNvPicPr>
          <p:nvPr userDrawn="1"/>
        </p:nvPicPr>
        <p:blipFill>
          <a:blip r:embed="rId2" cstate="print"/>
          <a:srcRect/>
          <a:stretch>
            <a:fillRect/>
          </a:stretch>
        </p:blipFill>
        <p:spPr bwMode="auto">
          <a:xfrm>
            <a:off x="0" y="-10603"/>
            <a:ext cx="9144000" cy="6858000"/>
          </a:xfrm>
          <a:prstGeom prst="rect">
            <a:avLst/>
          </a:prstGeom>
          <a:noFill/>
          <a:ln w="9525">
            <a:noFill/>
            <a:miter lim="800000"/>
            <a:headEnd/>
            <a:tailEnd/>
          </a:ln>
        </p:spPr>
      </p:pic>
      <p:sp>
        <p:nvSpPr>
          <p:cNvPr id="2" name="標題 1"/>
          <p:cNvSpPr>
            <a:spLocks noGrp="1"/>
          </p:cNvSpPr>
          <p:nvPr>
            <p:ph type="title"/>
          </p:nvPr>
        </p:nvSpPr>
        <p:spPr>
          <a:xfrm>
            <a:off x="428596" y="0"/>
            <a:ext cx="7072362" cy="1143000"/>
          </a:xfrm>
        </p:spPr>
        <p:txBody>
          <a:bodyPr/>
          <a:lstStyle>
            <a:lvl1pPr algn="l">
              <a:defRPr sz="4000" b="1">
                <a:latin typeface="Times New Roman" pitchFamily="18" charset="0"/>
                <a:ea typeface="微軟正黑體" pitchFamily="34" charset="-120"/>
                <a:cs typeface="Times New Roman" pitchFamily="18" charset="0"/>
              </a:defRPr>
            </a:lvl1pPr>
          </a:lstStyle>
          <a:p>
            <a:r>
              <a:rPr lang="zh-TW" altLang="en-US" dirty="0"/>
              <a:t>按一下以編輯母片標題樣式</a:t>
            </a:r>
          </a:p>
        </p:txBody>
      </p:sp>
      <p:sp>
        <p:nvSpPr>
          <p:cNvPr id="7" name="投影片編號版面配置區 5"/>
          <p:cNvSpPr>
            <a:spLocks noGrp="1"/>
          </p:cNvSpPr>
          <p:nvPr>
            <p:ph type="sldNum" sz="quarter" idx="4"/>
          </p:nvPr>
        </p:nvSpPr>
        <p:spPr>
          <a:xfrm>
            <a:off x="7010400" y="777875"/>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1_標題及物件">
    <p:spTree>
      <p:nvGrpSpPr>
        <p:cNvPr id="1" name=""/>
        <p:cNvGrpSpPr/>
        <p:nvPr/>
      </p:nvGrpSpPr>
      <p:grpSpPr>
        <a:xfrm>
          <a:off x="0" y="0"/>
          <a:ext cx="0" cy="0"/>
          <a:chOff x="0" y="0"/>
          <a:chExt cx="0" cy="0"/>
        </a:xfrm>
      </p:grpSpPr>
      <p:pic>
        <p:nvPicPr>
          <p:cNvPr id="3074" name="圖片 6" descr="圖片2 (1).JPG"/>
          <p:cNvPicPr>
            <a:picLocks noChangeAspect="1"/>
          </p:cNvPicPr>
          <p:nvPr/>
        </p:nvPicPr>
        <p:blipFill>
          <a:blip r:embed="rId2"/>
          <a:stretch>
            <a:fillRect/>
          </a:stretch>
        </p:blipFill>
        <p:spPr>
          <a:xfrm>
            <a:off x="0" y="1588"/>
            <a:ext cx="9144000" cy="6854825"/>
          </a:xfrm>
          <a:prstGeom prst="rect">
            <a:avLst/>
          </a:prstGeom>
          <a:noFill/>
          <a:ln w="9525">
            <a:noFill/>
          </a:ln>
        </p:spPr>
      </p:pic>
      <p:pic>
        <p:nvPicPr>
          <p:cNvPr id="3075" name="圖片 7" descr="圖片2 (1).JPG"/>
          <p:cNvPicPr>
            <a:picLocks noChangeAspect="1"/>
          </p:cNvPicPr>
          <p:nvPr userDrawn="1"/>
        </p:nvPicPr>
        <p:blipFill>
          <a:blip r:embed="rId2"/>
          <a:stretch>
            <a:fillRect/>
          </a:stretch>
        </p:blipFill>
        <p:spPr>
          <a:xfrm>
            <a:off x="0" y="1588"/>
            <a:ext cx="9144000" cy="6854825"/>
          </a:xfrm>
          <a:prstGeom prst="rect">
            <a:avLst/>
          </a:prstGeom>
          <a:noFill/>
          <a:ln w="9525">
            <a:noFill/>
          </a:ln>
        </p:spPr>
      </p:pic>
      <p:pic>
        <p:nvPicPr>
          <p:cNvPr id="3076" name="圖片 8" descr="taipei tech key rev.02212013 _頁面_2.jpg"/>
          <p:cNvPicPr>
            <a:picLocks noChangeAspect="1"/>
          </p:cNvPicPr>
          <p:nvPr userDrawn="1"/>
        </p:nvPicPr>
        <p:blipFill>
          <a:blip r:embed="rId3" cstate="print"/>
          <a:stretch>
            <a:fillRect/>
          </a:stretch>
        </p:blipFill>
        <p:spPr>
          <a:xfrm>
            <a:off x="0" y="0"/>
            <a:ext cx="9144000" cy="6858000"/>
          </a:xfrm>
          <a:prstGeom prst="rect">
            <a:avLst/>
          </a:prstGeom>
          <a:noFill/>
          <a:ln w="9525">
            <a:noFill/>
          </a:ln>
        </p:spPr>
      </p:pic>
      <p:sp>
        <p:nvSpPr>
          <p:cNvPr id="2" name="標題 1"/>
          <p:cNvSpPr>
            <a:spLocks noGrp="1"/>
          </p:cNvSpPr>
          <p:nvPr>
            <p:ph type="title"/>
          </p:nvPr>
        </p:nvSpPr>
        <p:spPr>
          <a:xfrm>
            <a:off x="428596" y="0"/>
            <a:ext cx="7072362" cy="1143000"/>
          </a:xfrm>
        </p:spPr>
        <p:txBody>
          <a:bodyPr/>
          <a:lstStyle>
            <a:lvl1pPr algn="l">
              <a:defRPr sz="4000" b="1">
                <a:latin typeface="Times New Roman" panose="02020603050405020304" pitchFamily="18" charset="0"/>
                <a:ea typeface="Microsoft JhengHei" panose="020B0604030504040204" pitchFamily="34" charset="-120"/>
                <a:cs typeface="Times New Roman" panose="02020603050405020304" pitchFamily="18" charset="0"/>
              </a:defRPr>
            </a:lvl1pPr>
          </a:lstStyle>
          <a:p>
            <a:r>
              <a:rPr lang="zh-TW" altLang="en-US" dirty="0"/>
              <a:t>按一下以編輯母片標題樣式</a:t>
            </a:r>
          </a:p>
        </p:txBody>
      </p:sp>
      <p:sp>
        <p:nvSpPr>
          <p:cNvPr id="3" name="內容版面配置區 2"/>
          <p:cNvSpPr>
            <a:spLocks noGrp="1"/>
          </p:cNvSpPr>
          <p:nvPr>
            <p:ph idx="1"/>
          </p:nvPr>
        </p:nvSpPr>
        <p:spPr>
          <a:xfrm>
            <a:off x="457200" y="1357298"/>
            <a:ext cx="8229600" cy="4500595"/>
          </a:xfrm>
        </p:spPr>
        <p:txBody>
          <a:bodyPr/>
          <a:lstStyle>
            <a:lvl1pPr>
              <a:defRPr>
                <a:latin typeface="Times New Roman" panose="02020603050405020304" pitchFamily="18" charset="0"/>
                <a:ea typeface="Microsoft JhengHei" panose="020B0604030504040204" pitchFamily="34" charset="-120"/>
                <a:cs typeface="Times New Roman" panose="02020603050405020304" pitchFamily="18" charset="0"/>
              </a:defRPr>
            </a:lvl1pPr>
            <a:lvl2pPr>
              <a:defRPr>
                <a:latin typeface="Times New Roman" panose="02020603050405020304" pitchFamily="18" charset="0"/>
                <a:ea typeface="Microsoft JhengHei" panose="020B0604030504040204" pitchFamily="34" charset="-120"/>
                <a:cs typeface="Times New Roman" panose="02020603050405020304" pitchFamily="18" charset="0"/>
              </a:defRPr>
            </a:lvl2pPr>
            <a:lvl3pPr>
              <a:defRPr>
                <a:latin typeface="Times New Roman" panose="02020603050405020304" pitchFamily="18" charset="0"/>
                <a:ea typeface="Microsoft JhengHei" panose="020B0604030504040204" pitchFamily="34" charset="-120"/>
                <a:cs typeface="Times New Roman" panose="02020603050405020304" pitchFamily="18" charset="0"/>
              </a:defRPr>
            </a:lvl3pPr>
            <a:lvl4pPr>
              <a:defRPr>
                <a:latin typeface="Times New Roman" panose="02020603050405020304" pitchFamily="18" charset="0"/>
                <a:ea typeface="Microsoft JhengHei" panose="020B0604030504040204" pitchFamily="34" charset="-120"/>
                <a:cs typeface="Times New Roman" panose="02020603050405020304" pitchFamily="18" charset="0"/>
              </a:defRPr>
            </a:lvl4pPr>
            <a:lvl5pPr>
              <a:defRPr>
                <a:latin typeface="Times New Roman" panose="02020603050405020304" pitchFamily="18" charset="0"/>
                <a:ea typeface="Microsoft JhengHei" panose="020B0604030504040204" pitchFamily="34" charset="-120"/>
                <a:cs typeface="Times New Roman" panose="02020603050405020304" pitchFamily="18" charset="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29129328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標題版面配置區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TW" altLang="en-US"/>
              <a:t>按一下以編輯母片標題樣式</a:t>
            </a:r>
          </a:p>
        </p:txBody>
      </p:sp>
      <p:sp>
        <p:nvSpPr>
          <p:cNvPr id="1027" name="文字版面配置區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dirty="0"/>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9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t>
            </a:r>
            <a:endParaRPr lang="en-US" dirty="0"/>
          </a:p>
        </p:txBody>
      </p:sp>
      <p:sp>
        <p:nvSpPr>
          <p:cNvPr id="3" name="Slide Number Placeholder 2"/>
          <p:cNvSpPr>
            <a:spLocks noGrp="1"/>
          </p:cNvSpPr>
          <p:nvPr>
            <p:ph type="sldNum" sz="quarter" idx="4"/>
          </p:nvPr>
        </p:nvSpPr>
        <p:spPr/>
        <p:txBody>
          <a:bodyPr/>
          <a:lstStyle/>
          <a:p>
            <a:pPr>
              <a:defRPr/>
            </a:pPr>
            <a:fld id="{CC4934BA-D916-407F-A7DC-F7360150681C}" type="slidenum">
              <a:rPr lang="zh-TW" altLang="en-US" smtClean="0"/>
              <a:pPr>
                <a:defRPr/>
              </a:pPr>
              <a:t>1</a:t>
            </a:fld>
            <a:endParaRPr lang="zh-TW" altLang="en-US" dirty="0"/>
          </a:p>
        </p:txBody>
      </p:sp>
      <p:pic>
        <p:nvPicPr>
          <p:cNvPr id="4" name="Picture 3"/>
          <p:cNvPicPr>
            <a:picLocks noChangeAspect="1"/>
          </p:cNvPicPr>
          <p:nvPr/>
        </p:nvPicPr>
        <p:blipFill rotWithShape="1">
          <a:blip r:embed="rId3" cstate="print"/>
          <a:srcRect l="12490" r="12569" b="41600"/>
          <a:stretch/>
        </p:blipFill>
        <p:spPr>
          <a:xfrm>
            <a:off x="0" y="0"/>
            <a:ext cx="9144000" cy="2467649"/>
          </a:xfrm>
          <a:prstGeom prst="rect">
            <a:avLst/>
          </a:prstGeom>
        </p:spPr>
      </p:pic>
      <p:sp>
        <p:nvSpPr>
          <p:cNvPr id="5" name="標題 1"/>
          <p:cNvSpPr txBox="1">
            <a:spLocks/>
          </p:cNvSpPr>
          <p:nvPr/>
        </p:nvSpPr>
        <p:spPr bwMode="auto">
          <a:xfrm>
            <a:off x="0" y="2348880"/>
            <a:ext cx="9123718" cy="136815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b="1" kern="1200">
                <a:solidFill>
                  <a:schemeClr val="tx1"/>
                </a:solidFill>
                <a:latin typeface="Times New Roman" pitchFamily="18" charset="0"/>
                <a:ea typeface="微軟正黑體" pitchFamily="34" charset="-120"/>
                <a:cs typeface="Times New Roman" pitchFamily="18" charset="0"/>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a:lstStyle>
          <a:p>
            <a:pPr algn="ctr" eaLnBrk="1" fontAlgn="auto" hangingPunct="1">
              <a:spcBef>
                <a:spcPts val="0"/>
              </a:spcBef>
              <a:spcAft>
                <a:spcPts val="0"/>
              </a:spcAft>
            </a:pPr>
            <a:r>
              <a:rPr lang="en-IN" sz="3200" dirty="0">
                <a:solidFill>
                  <a:srgbClr val="FF0000"/>
                </a:solidFill>
              </a:rPr>
              <a:t>Green Energy Sources : Wind Energy in Taiwan and Companies Towards Sustainable Development</a:t>
            </a:r>
          </a:p>
        </p:txBody>
      </p:sp>
      <p:sp>
        <p:nvSpPr>
          <p:cNvPr id="6" name="Rectangle 5"/>
          <p:cNvSpPr/>
          <p:nvPr/>
        </p:nvSpPr>
        <p:spPr>
          <a:xfrm>
            <a:off x="323528" y="3930441"/>
            <a:ext cx="8463884" cy="1492716"/>
          </a:xfrm>
          <a:prstGeom prst="rect">
            <a:avLst/>
          </a:prstGeom>
          <a:solidFill>
            <a:schemeClr val="accent5">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a:spAutoFit/>
          </a:bodyPr>
          <a:lstStyle/>
          <a:p>
            <a:endParaRPr lang="en-US" altLang="zh-TW" dirty="0">
              <a:latin typeface="Times New Roman" panose="02020603050405020304" pitchFamily="18" charset="0"/>
              <a:ea typeface="Microsoft JhengHei" panose="020B0604030504040204" pitchFamily="34" charset="-120"/>
              <a:cs typeface="Times New Roman" panose="02020603050405020304" pitchFamily="18" charset="0"/>
            </a:endParaRPr>
          </a:p>
          <a:p>
            <a:r>
              <a:rPr lang="zh-TW" altLang="en-US" dirty="0">
                <a:latin typeface="Times New Roman" panose="02020603050405020304" pitchFamily="18" charset="0"/>
                <a:ea typeface="Microsoft JhengHei" panose="020B0604030504040204" pitchFamily="34" charset="-120"/>
                <a:cs typeface="Times New Roman" panose="02020603050405020304" pitchFamily="18" charset="0"/>
              </a:rPr>
              <a:t>Presenter: </a:t>
            </a:r>
            <a:r>
              <a:rPr lang="en-US" altLang="zh-TW" dirty="0">
                <a:latin typeface="Times New Roman" panose="02020603050405020304" pitchFamily="18" charset="0"/>
                <a:cs typeface="Times New Roman" panose="02020603050405020304" pitchFamily="18" charset="0"/>
              </a:rPr>
              <a:t>Ashish Kumar</a:t>
            </a:r>
          </a:p>
          <a:p>
            <a:r>
              <a:rPr lang="en-US" altLang="zh-TW" dirty="0">
                <a:latin typeface="Times New Roman" panose="02020603050405020304" pitchFamily="18" charset="0"/>
                <a:ea typeface="Microsoft JhengHei" panose="020B0604030504040204" pitchFamily="34" charset="-120"/>
                <a:cs typeface="Times New Roman" panose="02020603050405020304" pitchFamily="18" charset="0"/>
              </a:rPr>
              <a:t>Student ID: 108998404</a:t>
            </a:r>
            <a:endParaRPr lang="zh-TW" altLang="en-US" dirty="0">
              <a:latin typeface="Times New Roman" panose="02020603050405020304" pitchFamily="18" charset="0"/>
              <a:ea typeface="Microsoft JhengHei" panose="020B0604030504040204" pitchFamily="34" charset="-120"/>
              <a:cs typeface="Times New Roman" panose="02020603050405020304" pitchFamily="18" charset="0"/>
            </a:endParaRPr>
          </a:p>
          <a:p>
            <a:r>
              <a:rPr lang="en-US" altLang="zh-TW" dirty="0">
                <a:latin typeface="Times New Roman" panose="02020603050405020304" pitchFamily="18" charset="0"/>
                <a:ea typeface="Microsoft JhengHei" panose="020B0604030504040204" pitchFamily="34" charset="-120"/>
                <a:cs typeface="Times New Roman" panose="02020603050405020304" pitchFamily="18" charset="0"/>
              </a:rPr>
              <a:t>Instructor</a:t>
            </a:r>
            <a:r>
              <a:rPr lang="zh-TW" altLang="en-US" dirty="0">
                <a:latin typeface="Times New Roman" panose="02020603050405020304" pitchFamily="18" charset="0"/>
                <a:ea typeface="Microsoft JhengHei" panose="020B0604030504040204" pitchFamily="34" charset="-120"/>
                <a:cs typeface="Times New Roman" panose="02020603050405020304" pitchFamily="18" charset="0"/>
              </a:rPr>
              <a:t>: Prof. </a:t>
            </a:r>
            <a:r>
              <a:rPr lang="en-US" altLang="zh-TW" dirty="0">
                <a:latin typeface="Times New Roman" panose="02020603050405020304" pitchFamily="18" charset="0"/>
                <a:ea typeface="Microsoft JhengHei" panose="020B0604030504040204" pitchFamily="34" charset="-120"/>
                <a:cs typeface="Times New Roman" panose="02020603050405020304" pitchFamily="18" charset="0"/>
              </a:rPr>
              <a:t>Sangeetha Thangavel</a:t>
            </a:r>
            <a:endParaRPr lang="zh-TW" altLang="en-US" dirty="0">
              <a:latin typeface="Times New Roman" panose="02020603050405020304" pitchFamily="18" charset="0"/>
              <a:ea typeface="Microsoft JhengHei" panose="020B0604030504040204" pitchFamily="34" charset="-120"/>
              <a:cs typeface="Times New Roman" panose="02020603050405020304" pitchFamily="18" charset="0"/>
            </a:endParaRPr>
          </a:p>
          <a:p>
            <a:endParaRPr lang="en-US" sz="1900" dirty="0">
              <a:latin typeface="Times New Roman" panose="02020603050405020304" pitchFamily="18" charset="0"/>
              <a:cs typeface="Times New Roman" panose="02020603050405020304" pitchFamily="18" charset="0"/>
            </a:endParaRPr>
          </a:p>
        </p:txBody>
      </p:sp>
      <p:sp>
        <p:nvSpPr>
          <p:cNvPr id="9" name="Rectangle 1"/>
          <p:cNvSpPr>
            <a:spLocks noChangeArrowheads="1"/>
          </p:cNvSpPr>
          <p:nvPr/>
        </p:nvSpPr>
        <p:spPr bwMode="auto">
          <a:xfrm>
            <a:off x="1187624" y="45089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TW" altLang="zh-TW" sz="1800" b="0" i="0" u="none" strike="noStrike" cap="none" normalizeH="0" baseline="0">
                <a:ln>
                  <a:noFill/>
                </a:ln>
                <a:solidFill>
                  <a:schemeClr val="tx1"/>
                </a:solidFill>
                <a:effectLst/>
                <a:latin typeface="Arial" panose="020B0604020202020204" pitchFamily="34" charset="0"/>
              </a:rPr>
            </a:br>
            <a:endParaRPr kumimoji="0" lang="zh-TW" altLang="zh-TW"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1204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US" sz="3200" dirty="0">
                <a:solidFill>
                  <a:srgbClr val="00B050"/>
                </a:solidFill>
              </a:rPr>
              <a:t>Types of Wind Farms</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10</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7" name="Rectangle 6">
            <a:extLst>
              <a:ext uri="{FF2B5EF4-FFF2-40B4-BE49-F238E27FC236}">
                <a16:creationId xmlns:a16="http://schemas.microsoft.com/office/drawing/2014/main" id="{64E49F70-8D70-4545-881C-CB4F815624F9}"/>
              </a:ext>
            </a:extLst>
          </p:cNvPr>
          <p:cNvSpPr/>
          <p:nvPr/>
        </p:nvSpPr>
        <p:spPr>
          <a:xfrm>
            <a:off x="4366320" y="6411954"/>
            <a:ext cx="4320480"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https://en.wikipedia.org/wiki/File:Foundations_NREL.jpg</a:t>
            </a:r>
          </a:p>
        </p:txBody>
      </p:sp>
      <p:pic>
        <p:nvPicPr>
          <p:cNvPr id="1026" name="Picture 2" descr="File:Foundations NREL.jpg">
            <a:extLst>
              <a:ext uri="{FF2B5EF4-FFF2-40B4-BE49-F238E27FC236}">
                <a16:creationId xmlns:a16="http://schemas.microsoft.com/office/drawing/2014/main" id="{450DC8B6-3BF9-4C36-9179-637BA3E1CFC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91680" y="1457713"/>
            <a:ext cx="5760640" cy="432588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Arrow: Down 4">
            <a:extLst>
              <a:ext uri="{FF2B5EF4-FFF2-40B4-BE49-F238E27FC236}">
                <a16:creationId xmlns:a16="http://schemas.microsoft.com/office/drawing/2014/main" id="{EFCFD852-D6C9-4A57-BAF6-45899E5C2C06}"/>
              </a:ext>
            </a:extLst>
          </p:cNvPr>
          <p:cNvSpPr/>
          <p:nvPr/>
        </p:nvSpPr>
        <p:spPr>
          <a:xfrm>
            <a:off x="2123728" y="1916832"/>
            <a:ext cx="288032" cy="720080"/>
          </a:xfrm>
          <a:prstGeom prst="downArrow">
            <a:avLst/>
          </a:prstGeom>
          <a:solidFill>
            <a:srgbClr val="FF0000"/>
          </a:solidFill>
          <a:ln>
            <a:solidFill>
              <a:srgbClr val="FF00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7DB3D0AA-F533-4BA4-BD05-67B3303E4C02}"/>
              </a:ext>
            </a:extLst>
          </p:cNvPr>
          <p:cNvSpPr/>
          <p:nvPr/>
        </p:nvSpPr>
        <p:spPr>
          <a:xfrm>
            <a:off x="6280865" y="1518595"/>
            <a:ext cx="253008" cy="505518"/>
          </a:xfrm>
          <a:prstGeom prst="downArrow">
            <a:avLst/>
          </a:prstGeom>
          <a:solidFill>
            <a:srgbClr val="FF0000"/>
          </a:solidFill>
          <a:ln>
            <a:solidFill>
              <a:srgbClr val="FF00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C28D62-1A69-43F3-B9DF-1A859003E1C8}"/>
              </a:ext>
            </a:extLst>
          </p:cNvPr>
          <p:cNvSpPr/>
          <p:nvPr/>
        </p:nvSpPr>
        <p:spPr>
          <a:xfrm>
            <a:off x="3923928" y="1654781"/>
            <a:ext cx="1872208" cy="369332"/>
          </a:xfrm>
          <a:prstGeom prst="rect">
            <a:avLst/>
          </a:prstGeom>
        </p:spPr>
        <p:txBody>
          <a:bodyPr wrap="square">
            <a:spAutoFit/>
          </a:bodyPr>
          <a:lstStyle/>
          <a:p>
            <a:r>
              <a:rPr lang="en-US" b="1" dirty="0">
                <a:solidFill>
                  <a:srgbClr val="FF0000"/>
                </a:solidFill>
                <a:latin typeface="Times New Roman" panose="02020603050405020304" pitchFamily="18" charset="0"/>
                <a:cs typeface="Times New Roman" panose="02020603050405020304" pitchFamily="18" charset="0"/>
              </a:rPr>
              <a:t>In Taiwan</a:t>
            </a:r>
          </a:p>
        </p:txBody>
      </p:sp>
    </p:spTree>
    <p:extLst>
      <p:ext uri="{BB962C8B-B14F-4D97-AF65-F5344CB8AC3E}">
        <p14:creationId xmlns:p14="http://schemas.microsoft.com/office/powerpoint/2010/main" val="3008714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US" dirty="0">
                <a:solidFill>
                  <a:srgbClr val="00B050"/>
                </a:solidFill>
              </a:rPr>
              <a:t>Offshore Wind Farms in Taiwan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11</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US" sz="1800" dirty="0"/>
              <a:t>Formosa 1 Offshore Wind Farm is the first offshore wind farm in Taiwan, started its commercial operation in April 2017 at off the coast of Miaoli County. </a:t>
            </a:r>
          </a:p>
          <a:p>
            <a:r>
              <a:rPr lang="en-US" sz="1800" dirty="0"/>
              <a:t>The development project is led by </a:t>
            </a:r>
            <a:r>
              <a:rPr lang="en-US" sz="1800" dirty="0" err="1"/>
              <a:t>Swancor</a:t>
            </a:r>
            <a:r>
              <a:rPr lang="en-US" sz="1800" dirty="0"/>
              <a:t> Renewable. </a:t>
            </a:r>
          </a:p>
          <a:p>
            <a:r>
              <a:rPr lang="en-US" sz="1800" dirty="0"/>
              <a:t>The firsts stage of the construction involved two 4 MW wind turbines which were installed in November 2016 with a total generation capacity of 8 MW. </a:t>
            </a:r>
          </a:p>
          <a:p>
            <a:r>
              <a:rPr lang="en-US" sz="1800" dirty="0"/>
              <a:t>The second stage of the construction was on-grid in December 2019 which involved 20 Siemens Gamesa's SWT-6.0-154 turbines with a total capacity of 120 MW.</a:t>
            </a:r>
          </a:p>
          <a:p>
            <a:r>
              <a:rPr lang="en-US" sz="1800" dirty="0"/>
              <a:t>Formosa II wind farms will be constructed also offshore Miaoli County with a planned capacity of 300-500 MW. </a:t>
            </a:r>
          </a:p>
          <a:p>
            <a:r>
              <a:rPr lang="en-US" sz="1800" dirty="0"/>
              <a:t>Formosa III wind farm will be constructed offshore Changhua County with a planned capacity of 1,900 MW.  </a:t>
            </a:r>
          </a:p>
        </p:txBody>
      </p:sp>
      <p:pic>
        <p:nvPicPr>
          <p:cNvPr id="7170" name="Picture 2" descr="Taiwan’s Formosa 1 offshore windfarm begins producing power">
            <a:extLst>
              <a:ext uri="{FF2B5EF4-FFF2-40B4-BE49-F238E27FC236}">
                <a16:creationId xmlns:a16="http://schemas.microsoft.com/office/drawing/2014/main" id="{3D32A4B1-5575-472C-8E26-0FFC8D8F29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2288" y="2348880"/>
            <a:ext cx="6372200" cy="358436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D33D372-F217-4189-90B9-9AD7160247E8}"/>
              </a:ext>
            </a:extLst>
          </p:cNvPr>
          <p:cNvSpPr/>
          <p:nvPr/>
        </p:nvSpPr>
        <p:spPr>
          <a:xfrm>
            <a:off x="5353373" y="5575978"/>
            <a:ext cx="3655231" cy="276999"/>
          </a:xfrm>
          <a:prstGeom prst="rect">
            <a:avLst/>
          </a:prstGeom>
        </p:spPr>
        <p:txBody>
          <a:bodyPr wrap="none">
            <a:spAutoFit/>
          </a:bodyPr>
          <a:lstStyle/>
          <a:p>
            <a:r>
              <a:rPr lang="en-US" sz="1200" dirty="0">
                <a:solidFill>
                  <a:schemeClr val="bg1"/>
                </a:solidFill>
                <a:latin typeface="Times New Roman" panose="02020603050405020304" pitchFamily="18" charset="0"/>
                <a:cs typeface="Times New Roman" panose="02020603050405020304" pitchFamily="18" charset="0"/>
              </a:rPr>
              <a:t>Formosa 1 Offshore Wind Farm, Miaoli County, Taiwan</a:t>
            </a:r>
          </a:p>
        </p:txBody>
      </p:sp>
      <p:sp>
        <p:nvSpPr>
          <p:cNvPr id="7" name="Rectangle 6">
            <a:extLst>
              <a:ext uri="{FF2B5EF4-FFF2-40B4-BE49-F238E27FC236}">
                <a16:creationId xmlns:a16="http://schemas.microsoft.com/office/drawing/2014/main" id="{64E49F70-8D70-4545-881C-CB4F815624F9}"/>
              </a:ext>
            </a:extLst>
          </p:cNvPr>
          <p:cNvSpPr/>
          <p:nvPr/>
        </p:nvSpPr>
        <p:spPr>
          <a:xfrm>
            <a:off x="3779912" y="6415444"/>
            <a:ext cx="6192688"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https://www.power-technology.com/news/taiwans-formosa-1-offshore-windfarm/</a:t>
            </a:r>
          </a:p>
        </p:txBody>
      </p:sp>
    </p:spTree>
    <p:extLst>
      <p:ext uri="{BB962C8B-B14F-4D97-AF65-F5344CB8AC3E}">
        <p14:creationId xmlns:p14="http://schemas.microsoft.com/office/powerpoint/2010/main" val="2010472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7170"/>
                                        </p:tgtEl>
                                        <p:attrNameLst>
                                          <p:attrName>style.visibility</p:attrName>
                                        </p:attrNameLst>
                                      </p:cBhvr>
                                      <p:to>
                                        <p:strVal val="visible"/>
                                      </p:to>
                                    </p:set>
                                    <p:animEffect transition="in" filter="fade">
                                      <p:cBhvr>
                                        <p:cTn id="10" dur="500"/>
                                        <p:tgtEl>
                                          <p:spTgt spid="717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US" dirty="0">
                <a:solidFill>
                  <a:srgbClr val="00B050"/>
                </a:solidFill>
              </a:rPr>
              <a:t>Wind Farms Projects in Taiwan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12</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a:extLst>
              <a:ext uri="{FF2B5EF4-FFF2-40B4-BE49-F238E27FC236}">
                <a16:creationId xmlns:a16="http://schemas.microsoft.com/office/drawing/2014/main" id="{77B856F5-9F84-42B1-886D-1233F6597337}"/>
              </a:ext>
            </a:extLst>
          </p:cNvPr>
          <p:cNvPicPr>
            <a:picLocks noChangeAspect="1"/>
          </p:cNvPicPr>
          <p:nvPr/>
        </p:nvPicPr>
        <p:blipFill rotWithShape="1">
          <a:blip r:embed="rId2"/>
          <a:srcRect l="1" t="8501" r="-437" b="7081"/>
          <a:stretch/>
        </p:blipFill>
        <p:spPr>
          <a:xfrm>
            <a:off x="216441" y="1357298"/>
            <a:ext cx="8676039" cy="45577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64444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US" sz="3200" dirty="0">
                <a:solidFill>
                  <a:srgbClr val="00B050"/>
                </a:solidFill>
              </a:rPr>
              <a:t>Power Capacity and Generation in Taiwan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13</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US" sz="1800" dirty="0"/>
              <a:t>In 2020 TSMC signed a 20-year power purchase agreement from 2026 for 920 MW.</a:t>
            </a:r>
            <a:endParaRPr lang="en-US" sz="1100" dirty="0"/>
          </a:p>
        </p:txBody>
      </p:sp>
      <p:sp>
        <p:nvSpPr>
          <p:cNvPr id="7" name="Rectangle 6">
            <a:extLst>
              <a:ext uri="{FF2B5EF4-FFF2-40B4-BE49-F238E27FC236}">
                <a16:creationId xmlns:a16="http://schemas.microsoft.com/office/drawing/2014/main" id="{64E49F70-8D70-4545-881C-CB4F815624F9}"/>
              </a:ext>
            </a:extLst>
          </p:cNvPr>
          <p:cNvSpPr/>
          <p:nvPr/>
        </p:nvSpPr>
        <p:spPr>
          <a:xfrm>
            <a:off x="4424445" y="6423109"/>
            <a:ext cx="4468035"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https://en.wikipedia.org/wiki/Wind_power_in_Taiwan</a:t>
            </a:r>
          </a:p>
        </p:txBody>
      </p:sp>
      <p:pic>
        <p:nvPicPr>
          <p:cNvPr id="5" name="Picture 4">
            <a:extLst>
              <a:ext uri="{FF2B5EF4-FFF2-40B4-BE49-F238E27FC236}">
                <a16:creationId xmlns:a16="http://schemas.microsoft.com/office/drawing/2014/main" id="{4538E4F7-3D45-41D7-B6C6-25D7E59763F5}"/>
              </a:ext>
            </a:extLst>
          </p:cNvPr>
          <p:cNvPicPr>
            <a:picLocks noChangeAspect="1"/>
          </p:cNvPicPr>
          <p:nvPr/>
        </p:nvPicPr>
        <p:blipFill rotWithShape="1">
          <a:blip r:embed="rId2"/>
          <a:srcRect l="13775" t="31852" r="36613" b="27321"/>
          <a:stretch/>
        </p:blipFill>
        <p:spPr>
          <a:xfrm>
            <a:off x="929322" y="1850089"/>
            <a:ext cx="7256751" cy="3732414"/>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BA865287-5D72-4858-8F57-6B43CF70DD0E}"/>
              </a:ext>
            </a:extLst>
          </p:cNvPr>
          <p:cNvSpPr/>
          <p:nvPr/>
        </p:nvSpPr>
        <p:spPr>
          <a:xfrm>
            <a:off x="2048180" y="1916832"/>
            <a:ext cx="4468036" cy="276999"/>
          </a:xfrm>
          <a:prstGeom prst="rect">
            <a:avLst/>
          </a:prstGeom>
        </p:spPr>
        <p:txBody>
          <a:bodyPr wrap="square">
            <a:spAutoFit/>
          </a:bodyPr>
          <a:lstStyle/>
          <a:p>
            <a:r>
              <a:rPr lang="en-US" sz="1200" dirty="0">
                <a:latin typeface="Times New Roman" panose="02020603050405020304" pitchFamily="18" charset="0"/>
                <a:cs typeface="Times New Roman" panose="02020603050405020304" pitchFamily="18" charset="0"/>
              </a:rPr>
              <a:t>Installed power capacity and generation in Taiwan in recent years.</a:t>
            </a:r>
          </a:p>
        </p:txBody>
      </p:sp>
    </p:spTree>
    <p:extLst>
      <p:ext uri="{BB962C8B-B14F-4D97-AF65-F5344CB8AC3E}">
        <p14:creationId xmlns:p14="http://schemas.microsoft.com/office/powerpoint/2010/main" val="3216644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507288" cy="1143000"/>
          </a:xfrm>
        </p:spPr>
        <p:txBody>
          <a:bodyPr/>
          <a:lstStyle/>
          <a:p>
            <a:r>
              <a:rPr lang="en-IN" sz="3200" dirty="0">
                <a:solidFill>
                  <a:srgbClr val="00B050"/>
                </a:solidFill>
              </a:rPr>
              <a:t>Companies Towards Sustainable Development</a:t>
            </a:r>
            <a:endParaRPr lang="en-US" sz="3200" dirty="0">
              <a:solidFill>
                <a:srgbClr val="00B05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14</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5" name="Rectangle 4"/>
          <p:cNvSpPr/>
          <p:nvPr/>
        </p:nvSpPr>
        <p:spPr>
          <a:xfrm>
            <a:off x="179512" y="1305342"/>
            <a:ext cx="8784976" cy="3477875"/>
          </a:xfrm>
          <a:prstGeom prst="rect">
            <a:avLst/>
          </a:prstGeom>
        </p:spPr>
        <p:txBody>
          <a:bodyPr wrap="square">
            <a:spAutoFit/>
          </a:bodyPr>
          <a:lstStyle/>
          <a:p>
            <a:r>
              <a:rPr lang="en-IN" sz="2000" b="1" dirty="0">
                <a:solidFill>
                  <a:srgbClr val="FF0000"/>
                </a:solidFill>
                <a:latin typeface="Times New Roman" panose="02020603050405020304" pitchFamily="18" charset="0"/>
                <a:cs typeface="Times New Roman" panose="02020603050405020304" pitchFamily="18" charset="0"/>
              </a:rPr>
              <a:t>Chung Tai Resource Technology Corp.</a:t>
            </a:r>
          </a:p>
          <a:p>
            <a:r>
              <a:rPr lang="en-IN" sz="2000" b="1" dirty="0">
                <a:solidFill>
                  <a:schemeClr val="accent4">
                    <a:lumMod val="50000"/>
                  </a:schemeClr>
                </a:solidFill>
                <a:latin typeface="Times New Roman" panose="02020603050405020304" pitchFamily="18" charset="0"/>
                <a:cs typeface="Times New Roman" panose="02020603050405020304" pitchFamily="18" charset="0"/>
              </a:rPr>
              <a:t>The Leading Resources Company of Treating Waste Lighting in Greater China</a:t>
            </a:r>
          </a:p>
          <a:p>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In order to accomplish the ideal of sustainable business, Chung Tai Resource Technology Corp. has been dedicating in running mercury containing waste, waste lighting, waste PCB recycling business and green industry with a strong faith of maintaining natural environment and regenerating waste resources.</a:t>
            </a:r>
          </a:p>
          <a:p>
            <a:pPr marL="342900" indent="-3429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Chung Tai Corp. has formed a completed recycling cycle link with its mother company, China Electric Mfg. Corporation, from manufacturing, distributing, and retailing to waste lighting recycling.</a:t>
            </a:r>
            <a:endParaRPr lang="en-IN" sz="2000" b="0" i="0" dirty="0">
              <a:effectLst/>
              <a:latin typeface="Times New Roman" panose="02020603050405020304" pitchFamily="18" charset="0"/>
              <a:cs typeface="Times New Roman" panose="02020603050405020304" pitchFamily="18" charset="0"/>
            </a:endParaRPr>
          </a:p>
        </p:txBody>
      </p:sp>
      <p:pic>
        <p:nvPicPr>
          <p:cNvPr id="11" name="Picture 2" descr="https://www.cpc-coegp-2020.org/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7273" y="2154666"/>
            <a:ext cx="5965646" cy="386662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64E49F70-8D70-4545-881C-CB4F815624F9}"/>
              </a:ext>
            </a:extLst>
          </p:cNvPr>
          <p:cNvSpPr/>
          <p:nvPr/>
        </p:nvSpPr>
        <p:spPr>
          <a:xfrm>
            <a:off x="5652120" y="6415443"/>
            <a:ext cx="3096344"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https://www.cpc-coegp-2020.org/</a:t>
            </a:r>
          </a:p>
        </p:txBody>
      </p:sp>
    </p:spTree>
    <p:extLst>
      <p:ext uri="{BB962C8B-B14F-4D97-AF65-F5344CB8AC3E}">
        <p14:creationId xmlns:p14="http://schemas.microsoft.com/office/powerpoint/2010/main" val="2741879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507288" cy="1143000"/>
          </a:xfrm>
        </p:spPr>
        <p:txBody>
          <a:bodyPr/>
          <a:lstStyle/>
          <a:p>
            <a:r>
              <a:rPr lang="en-IN" sz="3200" dirty="0">
                <a:solidFill>
                  <a:srgbClr val="00B050"/>
                </a:solidFill>
              </a:rPr>
              <a:t>Chung Tai Resource Technology Corp.</a:t>
            </a:r>
            <a:endParaRPr lang="en-US" sz="3200" dirty="0">
              <a:solidFill>
                <a:srgbClr val="00B05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15</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6" name="Picture 5"/>
          <p:cNvPicPr>
            <a:picLocks noChangeAspect="1"/>
          </p:cNvPicPr>
          <p:nvPr/>
        </p:nvPicPr>
        <p:blipFill rotWithShape="1">
          <a:blip r:embed="rId2" cstate="print">
            <a:extLst>
              <a:ext uri="{BEBA8EAE-BF5A-486C-A8C5-ECC9F3942E4B}">
                <a14:imgProps xmlns:a14="http://schemas.microsoft.com/office/drawing/2010/main">
                  <a14:imgLayer r:embed="rId3">
                    <a14:imgEffect>
                      <a14:sharpenSoften amount="24000"/>
                    </a14:imgEffect>
                    <a14:imgEffect>
                      <a14:brightnessContrast bright="16000" contrast="2000"/>
                    </a14:imgEffect>
                  </a14:imgLayer>
                </a14:imgProps>
              </a:ext>
              <a:ext uri="{28A0092B-C50C-407E-A947-70E740481C1C}">
                <a14:useLocalDpi xmlns:a14="http://schemas.microsoft.com/office/drawing/2010/main" val="0"/>
              </a:ext>
            </a:extLst>
          </a:blip>
          <a:srcRect l="11413" t="17450" b="18501"/>
          <a:stretch/>
        </p:blipFill>
        <p:spPr>
          <a:xfrm>
            <a:off x="576064" y="1412776"/>
            <a:ext cx="8100392" cy="43924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04814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507288" cy="1143000"/>
          </a:xfrm>
        </p:spPr>
        <p:txBody>
          <a:bodyPr/>
          <a:lstStyle/>
          <a:p>
            <a:r>
              <a:rPr lang="en-IN" sz="3200" dirty="0">
                <a:solidFill>
                  <a:srgbClr val="00B050"/>
                </a:solidFill>
              </a:rPr>
              <a:t>Companies Towards Sustainable Development</a:t>
            </a:r>
            <a:endParaRPr lang="en-US" sz="3200" dirty="0">
              <a:solidFill>
                <a:srgbClr val="00B05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16</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7" name="Rectangle 6">
            <a:extLst>
              <a:ext uri="{FF2B5EF4-FFF2-40B4-BE49-F238E27FC236}">
                <a16:creationId xmlns:a16="http://schemas.microsoft.com/office/drawing/2014/main" id="{64E49F70-8D70-4545-881C-CB4F815624F9}"/>
              </a:ext>
            </a:extLst>
          </p:cNvPr>
          <p:cNvSpPr/>
          <p:nvPr/>
        </p:nvSpPr>
        <p:spPr>
          <a:xfrm>
            <a:off x="5652120" y="6415443"/>
            <a:ext cx="3096344"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https://www.cpc-coegp-2020.org/</a:t>
            </a:r>
          </a:p>
        </p:txBody>
      </p:sp>
      <p:sp>
        <p:nvSpPr>
          <p:cNvPr id="5" name="Rectangle 4"/>
          <p:cNvSpPr/>
          <p:nvPr/>
        </p:nvSpPr>
        <p:spPr>
          <a:xfrm>
            <a:off x="179512" y="1305342"/>
            <a:ext cx="8784976" cy="3170099"/>
          </a:xfrm>
          <a:prstGeom prst="rect">
            <a:avLst/>
          </a:prstGeom>
        </p:spPr>
        <p:txBody>
          <a:bodyPr wrap="square">
            <a:spAutoFit/>
          </a:bodyPr>
          <a:lstStyle/>
          <a:p>
            <a:r>
              <a:rPr lang="en-IN" sz="2000" b="1" dirty="0">
                <a:solidFill>
                  <a:srgbClr val="FF0000"/>
                </a:solidFill>
                <a:latin typeface="Times New Roman" panose="02020603050405020304" pitchFamily="18" charset="0"/>
                <a:cs typeface="Times New Roman" panose="02020603050405020304" pitchFamily="18" charset="0"/>
              </a:rPr>
              <a:t>Super Dragon Technology Co. Ltd.</a:t>
            </a:r>
          </a:p>
          <a:p>
            <a:r>
              <a:rPr lang="en-IN" sz="2000" b="1" dirty="0">
                <a:solidFill>
                  <a:schemeClr val="accent4">
                    <a:lumMod val="50000"/>
                  </a:schemeClr>
                </a:solidFill>
                <a:latin typeface="Times New Roman" panose="02020603050405020304" pitchFamily="18" charset="0"/>
                <a:cs typeface="Times New Roman" panose="02020603050405020304" pitchFamily="18" charset="0"/>
              </a:rPr>
              <a:t>Super Dragon established a recycling and hazardous waste processing factory in Taiwan</a:t>
            </a:r>
          </a:p>
          <a:p>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Super Dragon Technology Co. Ltd was established in September 1996. </a:t>
            </a: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It introduced equipment from Germany and in August 1999 obtained permission to begin operation. </a:t>
            </a: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It become Taiwan's largest electronics waste resource processing factory and provided comprehensive waste removal and processing services for Taiwan's high-tech sector.</a:t>
            </a:r>
            <a:endParaRPr lang="en-IN" sz="2000" b="0" i="0" dirty="0">
              <a:effectLst/>
              <a:latin typeface="Times New Roman" panose="02020603050405020304" pitchFamily="18" charset="0"/>
              <a:cs typeface="Times New Roman" panose="02020603050405020304" pitchFamily="18" charset="0"/>
            </a:endParaRPr>
          </a:p>
        </p:txBody>
      </p:sp>
      <p:pic>
        <p:nvPicPr>
          <p:cNvPr id="2050" name="Picture 2" descr="https://www.cpc-coegp-2020.org/p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9844" y="2675058"/>
            <a:ext cx="5404644" cy="36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266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507288" cy="1143000"/>
          </a:xfrm>
        </p:spPr>
        <p:txBody>
          <a:bodyPr/>
          <a:lstStyle/>
          <a:p>
            <a:r>
              <a:rPr lang="en-IN" sz="3200" dirty="0">
                <a:solidFill>
                  <a:srgbClr val="00B050"/>
                </a:solidFill>
              </a:rPr>
              <a:t>Super Dragon Technology Co. Ltd.</a:t>
            </a:r>
            <a:endParaRPr lang="en-US" sz="3200" dirty="0">
              <a:solidFill>
                <a:srgbClr val="00B05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17</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6" name="Picture 5"/>
          <p:cNvPicPr>
            <a:picLocks noChangeAspect="1"/>
          </p:cNvPicPr>
          <p:nvPr/>
        </p:nvPicPr>
        <p:blipFill rotWithShape="1">
          <a:blip r:embed="rId2" cstate="print">
            <a:extLst>
              <a:ext uri="{BEBA8EAE-BF5A-486C-A8C5-ECC9F3942E4B}">
                <a14:imgProps xmlns:a14="http://schemas.microsoft.com/office/drawing/2010/main">
                  <a14:imgLayer r:embed="rId3">
                    <a14:imgEffect>
                      <a14:sharpenSoften amount="14000"/>
                    </a14:imgEffect>
                    <a14:imgEffect>
                      <a14:brightnessContrast bright="6000" contrast="12000"/>
                    </a14:imgEffect>
                  </a14:imgLayer>
                </a14:imgProps>
              </a:ext>
              <a:ext uri="{28A0092B-C50C-407E-A947-70E740481C1C}">
                <a14:useLocalDpi xmlns:a14="http://schemas.microsoft.com/office/drawing/2010/main" val="0"/>
              </a:ext>
            </a:extLst>
          </a:blip>
          <a:srcRect l="13250" t="6600" r="51050" b="17801"/>
          <a:stretch/>
        </p:blipFill>
        <p:spPr>
          <a:xfrm rot="5400000">
            <a:off x="2422428" y="105964"/>
            <a:ext cx="4443160" cy="7056784"/>
          </a:xfrm>
          <a:prstGeom prst="rect">
            <a:avLst/>
          </a:prstGeom>
        </p:spPr>
      </p:pic>
    </p:spTree>
    <p:extLst>
      <p:ext uri="{BB962C8B-B14F-4D97-AF65-F5344CB8AC3E}">
        <p14:creationId xmlns:p14="http://schemas.microsoft.com/office/powerpoint/2010/main" val="796286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507288" cy="1143000"/>
          </a:xfrm>
        </p:spPr>
        <p:txBody>
          <a:bodyPr/>
          <a:lstStyle/>
          <a:p>
            <a:r>
              <a:rPr lang="en-US" sz="3200" dirty="0">
                <a:solidFill>
                  <a:srgbClr val="00B050"/>
                </a:solidFill>
              </a:rPr>
              <a:t>A Glimpse of My Trip</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18</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4113240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1520" y="1538536"/>
            <a:ext cx="8568952" cy="461665"/>
          </a:xfrm>
          <a:prstGeom prst="rect">
            <a:avLst/>
          </a:prstGeom>
        </p:spPr>
        <p:txBody>
          <a:bodyPr wrap="square">
            <a:spAutoFit/>
          </a:bodyPr>
          <a:lstStyle/>
          <a:p>
            <a:pPr lvl="0">
              <a:spcBef>
                <a:spcPct val="20000"/>
              </a:spcBef>
            </a:pPr>
            <a:endParaRPr kumimoji="0" lang="en-US" altLang="zh-TW" sz="2400" dirty="0">
              <a:solidFill>
                <a:prstClr val="black"/>
              </a:solidFill>
              <a:latin typeface="Calibri"/>
              <a:ea typeface="新細明體" panose="02020500000000000000" pitchFamily="18" charset="-120"/>
            </a:endParaRPr>
          </a:p>
        </p:txBody>
      </p:sp>
      <p:sp>
        <p:nvSpPr>
          <p:cNvPr id="10" name="Rectangle 9"/>
          <p:cNvSpPr/>
          <p:nvPr/>
        </p:nvSpPr>
        <p:spPr>
          <a:xfrm>
            <a:off x="2663788" y="2921168"/>
            <a:ext cx="3744416" cy="1015663"/>
          </a:xfrm>
          <a:prstGeom prst="rect">
            <a:avLst/>
          </a:prstGeom>
        </p:spPr>
        <p:txBody>
          <a:bodyPr wrap="square">
            <a:spAutoFit/>
          </a:bodyPr>
          <a:lstStyle/>
          <a:p>
            <a:pPr algn="ctr"/>
            <a:r>
              <a:rPr lang="en-US" sz="6000" dirty="0">
                <a:latin typeface="Times New Roman" panose="02020603050405020304" pitchFamily="18" charset="0"/>
                <a:cs typeface="Times New Roman" panose="02020603050405020304" pitchFamily="18" charset="0"/>
              </a:rPr>
              <a:t>Thank You </a:t>
            </a:r>
          </a:p>
        </p:txBody>
      </p:sp>
      <p:sp>
        <p:nvSpPr>
          <p:cNvPr id="2" name="Slide Number Placeholder 1"/>
          <p:cNvSpPr>
            <a:spLocks noGrp="1"/>
          </p:cNvSpPr>
          <p:nvPr>
            <p:ph type="sldNum" sz="quarter" idx="4"/>
          </p:nvPr>
        </p:nvSpPr>
        <p:spPr/>
        <p:txBody>
          <a:bodyPr/>
          <a:lstStyle/>
          <a:p>
            <a:pPr>
              <a:defRPr/>
            </a:pPr>
            <a:fld id="{CC4934BA-D916-407F-A7DC-F7360150681C}" type="slidenum">
              <a:rPr lang="zh-TW" altLang="en-US" smtClean="0"/>
              <a:pPr>
                <a:defRPr/>
              </a:pPr>
              <a:t>19</a:t>
            </a:fld>
            <a:endParaRPr lang="zh-TW" altLang="en-US" dirty="0"/>
          </a:p>
        </p:txBody>
      </p:sp>
    </p:spTree>
    <p:extLst>
      <p:ext uri="{BB962C8B-B14F-4D97-AF65-F5344CB8AC3E}">
        <p14:creationId xmlns:p14="http://schemas.microsoft.com/office/powerpoint/2010/main" val="3729125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00B050"/>
                </a:solidFill>
              </a:rPr>
              <a:t>CONTENTS</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IN" sz="2000" dirty="0"/>
              <a:t>Green Energy Sources: Wind Energy</a:t>
            </a:r>
          </a:p>
          <a:p>
            <a:r>
              <a:rPr lang="en-IN" sz="2000" dirty="0"/>
              <a:t>Wind Turbine Parts</a:t>
            </a:r>
          </a:p>
          <a:p>
            <a:r>
              <a:rPr lang="en-IN" sz="2000" dirty="0"/>
              <a:t>Size and Power of Wind Turbine</a:t>
            </a:r>
          </a:p>
          <a:p>
            <a:r>
              <a:rPr lang="en-IN" sz="2000" dirty="0"/>
              <a:t>Goal of Wind Energy</a:t>
            </a:r>
          </a:p>
          <a:p>
            <a:r>
              <a:rPr lang="en-IN" sz="2000" dirty="0"/>
              <a:t>Pros and Cons of Wind Energy</a:t>
            </a:r>
          </a:p>
          <a:p>
            <a:r>
              <a:rPr lang="en-IN" sz="2000" dirty="0"/>
              <a:t>Wind Energy In Taiwan</a:t>
            </a:r>
          </a:p>
          <a:p>
            <a:r>
              <a:rPr lang="en-IN" sz="2000" dirty="0"/>
              <a:t>Timeline: Growth of Wind Energy In Taiwan</a:t>
            </a:r>
          </a:p>
          <a:p>
            <a:r>
              <a:rPr lang="en-US" sz="2000" dirty="0"/>
              <a:t>Types of Wind Farms</a:t>
            </a:r>
          </a:p>
          <a:p>
            <a:r>
              <a:rPr lang="en-US" sz="2000" dirty="0"/>
              <a:t>Offshore Wind Farms In Taiwan</a:t>
            </a:r>
          </a:p>
          <a:p>
            <a:r>
              <a:rPr lang="en-US" sz="2000" dirty="0"/>
              <a:t>Wind Farms Projects In Taiwan</a:t>
            </a:r>
          </a:p>
          <a:p>
            <a:r>
              <a:rPr lang="en-US" sz="2000" dirty="0"/>
              <a:t>Power Capacity and Generation in Taiwan</a:t>
            </a:r>
          </a:p>
          <a:p>
            <a:r>
              <a:rPr lang="en-IN" sz="2000" dirty="0"/>
              <a:t>Companies Towards Sustainable Development</a:t>
            </a:r>
          </a:p>
        </p:txBody>
      </p:sp>
    </p:spTree>
    <p:extLst>
      <p:ext uri="{BB962C8B-B14F-4D97-AF65-F5344CB8AC3E}">
        <p14:creationId xmlns:p14="http://schemas.microsoft.com/office/powerpoint/2010/main" val="2618616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600" dirty="0">
                <a:solidFill>
                  <a:srgbClr val="00B050"/>
                </a:solidFill>
              </a:rPr>
              <a:t>Green Energy Sources: Wind Energy</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3</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341438" y="1461428"/>
            <a:ext cx="8507288" cy="4735998"/>
          </a:xfrm>
        </p:spPr>
        <p:txBody>
          <a:bodyPr/>
          <a:lstStyle/>
          <a:p>
            <a:r>
              <a:rPr lang="en-US" sz="2000" dirty="0"/>
              <a:t>A renewable energy source means energy that is sustainable - something that can't run out, or is </a:t>
            </a:r>
            <a:r>
              <a:rPr lang="en-US" sz="2000" b="1" dirty="0">
                <a:solidFill>
                  <a:schemeClr val="accent4">
                    <a:lumMod val="50000"/>
                  </a:schemeClr>
                </a:solidFill>
              </a:rPr>
              <a:t>endless</a:t>
            </a:r>
            <a:r>
              <a:rPr lang="en-US" sz="2000" dirty="0"/>
              <a:t>, like the sun.</a:t>
            </a:r>
          </a:p>
          <a:p>
            <a:r>
              <a:rPr lang="en-US" sz="2000" dirty="0"/>
              <a:t>Wind is a plentiful source of clean energy. </a:t>
            </a:r>
          </a:p>
          <a:p>
            <a:r>
              <a:rPr lang="en-US" sz="2000" dirty="0"/>
              <a:t>To harness electricity from wind energy turbines are used.</a:t>
            </a:r>
          </a:p>
          <a:p>
            <a:r>
              <a:rPr lang="en-US" sz="2000" dirty="0"/>
              <a:t>Wind turbines convert the kinetic energy in winds into mechanical power.</a:t>
            </a:r>
          </a:p>
          <a:p>
            <a:r>
              <a:rPr lang="en-US" sz="2000" dirty="0"/>
              <a:t>Wind basically turns the blades of turbines which spins a shaft which is connected to the generator and make electricity.</a:t>
            </a:r>
          </a:p>
          <a:p>
            <a:r>
              <a:rPr lang="en-US" sz="2000" dirty="0"/>
              <a:t>Wind farms: wind turbines grouped into a single wind power plant and generates bulk electricity power. </a:t>
            </a:r>
          </a:p>
        </p:txBody>
      </p:sp>
      <p:pic>
        <p:nvPicPr>
          <p:cNvPr id="1030" name="Picture 6" descr="Tuppadahalli wind park is located in the state of Karnataka, India. Image courtesy of Acciona.">
            <a:extLst>
              <a:ext uri="{FF2B5EF4-FFF2-40B4-BE49-F238E27FC236}">
                <a16:creationId xmlns:a16="http://schemas.microsoft.com/office/drawing/2014/main" id="{2D279499-B1CE-4EE9-8A5E-18024B29F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3726" y="2416001"/>
            <a:ext cx="5715000" cy="378142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5CC534F-85B8-41B9-A56C-35EB1BB0A51C}"/>
              </a:ext>
            </a:extLst>
          </p:cNvPr>
          <p:cNvSpPr/>
          <p:nvPr/>
        </p:nvSpPr>
        <p:spPr>
          <a:xfrm>
            <a:off x="3193850" y="2564904"/>
            <a:ext cx="5482606" cy="461665"/>
          </a:xfrm>
          <a:prstGeom prst="rect">
            <a:avLst/>
          </a:prstGeom>
        </p:spPr>
        <p:txBody>
          <a:bodyPr wrap="square">
            <a:spAutoFit/>
          </a:bodyPr>
          <a:lstStyle/>
          <a:p>
            <a:r>
              <a:rPr lang="en-US" sz="1200" b="1" dirty="0" err="1">
                <a:solidFill>
                  <a:srgbClr val="151529"/>
                </a:solidFill>
                <a:latin typeface="Times New Roman" panose="02020603050405020304" pitchFamily="18" charset="0"/>
                <a:cs typeface="Times New Roman" panose="02020603050405020304" pitchFamily="18" charset="0"/>
              </a:rPr>
              <a:t>Tuppadahalli</a:t>
            </a:r>
            <a:r>
              <a:rPr lang="en-US" sz="1200" b="1" dirty="0">
                <a:solidFill>
                  <a:srgbClr val="151529"/>
                </a:solidFill>
                <a:latin typeface="Times New Roman" panose="02020603050405020304" pitchFamily="18" charset="0"/>
                <a:cs typeface="Times New Roman" panose="02020603050405020304" pitchFamily="18" charset="0"/>
              </a:rPr>
              <a:t> onshore wind farm is a 56.1MW power project being built in Karnataka.</a:t>
            </a:r>
            <a:endParaRPr lang="en-US" sz="1200" b="1"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FDBD6A2-752D-4AE2-9CF2-C6DE80677DC9}"/>
              </a:ext>
            </a:extLst>
          </p:cNvPr>
          <p:cNvSpPr/>
          <p:nvPr/>
        </p:nvSpPr>
        <p:spPr>
          <a:xfrm>
            <a:off x="4608512" y="6567155"/>
            <a:ext cx="4572000" cy="246221"/>
          </a:xfrm>
          <a:prstGeom prst="rect">
            <a:avLst/>
          </a:prstGeom>
        </p:spPr>
        <p:txBody>
          <a:bodyPr>
            <a:spAutoFit/>
          </a:bodyPr>
          <a:lstStyle/>
          <a:p>
            <a:r>
              <a:rPr lang="en-US" sz="1000" dirty="0">
                <a:latin typeface="Times New Roman" panose="02020603050405020304" pitchFamily="18" charset="0"/>
                <a:cs typeface="Times New Roman" panose="02020603050405020304" pitchFamily="18" charset="0"/>
              </a:rPr>
              <a:t>Image Source: https://www.power-technology.com/projects/tuppadahalli-wind-farm/</a:t>
            </a:r>
          </a:p>
        </p:txBody>
      </p:sp>
    </p:spTree>
    <p:extLst>
      <p:ext uri="{BB962C8B-B14F-4D97-AF65-F5344CB8AC3E}">
        <p14:creationId xmlns:p14="http://schemas.microsoft.com/office/powerpoint/2010/main" val="408388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1030"/>
                                        </p:tgtEl>
                                        <p:attrNameLst>
                                          <p:attrName>style.visibility</p:attrName>
                                        </p:attrNameLst>
                                      </p:cBhvr>
                                      <p:to>
                                        <p:strVal val="visible"/>
                                      </p:to>
                                    </p:set>
                                    <p:animEffect transition="in" filter="fade">
                                      <p:cBhvr>
                                        <p:cTn id="10" dur="500"/>
                                        <p:tgtEl>
                                          <p:spTgt spid="103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600" dirty="0">
                <a:solidFill>
                  <a:srgbClr val="00B050"/>
                </a:solidFill>
              </a:rPr>
              <a:t>Wind Turbine Parts</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4</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341438" y="1461428"/>
            <a:ext cx="8507288" cy="4735998"/>
          </a:xfrm>
        </p:spPr>
        <p:txBody>
          <a:bodyPr/>
          <a:lstStyle/>
          <a:p>
            <a:r>
              <a:rPr lang="en-US" sz="2000" dirty="0"/>
              <a:t>Tower</a:t>
            </a:r>
          </a:p>
          <a:p>
            <a:pPr lvl="1">
              <a:buFont typeface="Wingdings" panose="05000000000000000000" pitchFamily="2" charset="2"/>
              <a:buChar char="Ø"/>
            </a:pPr>
            <a:r>
              <a:rPr lang="en-US" sz="1600" dirty="0"/>
              <a:t>Usually made of steel, hollow with a ladder inside that leads to the nacelle. </a:t>
            </a:r>
          </a:p>
          <a:p>
            <a:r>
              <a:rPr lang="en-US" sz="2000" dirty="0"/>
              <a:t>Nacelle</a:t>
            </a:r>
          </a:p>
          <a:p>
            <a:pPr lvl="1">
              <a:buFont typeface="Wingdings" panose="05000000000000000000" pitchFamily="2" charset="2"/>
              <a:buChar char="Ø"/>
            </a:pPr>
            <a:r>
              <a:rPr lang="en-US" sz="1600" dirty="0"/>
              <a:t>Usually made of fiber glass and holds all the turbine machinery.</a:t>
            </a:r>
          </a:p>
          <a:p>
            <a:r>
              <a:rPr lang="en-US" sz="2000" dirty="0"/>
              <a:t>Blades</a:t>
            </a:r>
          </a:p>
          <a:p>
            <a:pPr lvl="1">
              <a:buFont typeface="Wingdings" panose="05000000000000000000" pitchFamily="2" charset="2"/>
              <a:buChar char="Ø"/>
            </a:pPr>
            <a:r>
              <a:rPr lang="en-US" sz="1600" dirty="0"/>
              <a:t>Made from reinforced carbon fiber plastics similar to an airplane wing.</a:t>
            </a:r>
          </a:p>
          <a:p>
            <a:r>
              <a:rPr lang="en-US" sz="2000" dirty="0"/>
              <a:t>Sensors</a:t>
            </a:r>
          </a:p>
          <a:p>
            <a:pPr lvl="1">
              <a:buFont typeface="Wingdings" panose="05000000000000000000" pitchFamily="2" charset="2"/>
              <a:buChar char="Ø"/>
            </a:pPr>
            <a:r>
              <a:rPr lang="en-US" sz="1600" dirty="0"/>
              <a:t>Found in the nacelle and measure wind direction, speed and temperature.</a:t>
            </a:r>
          </a:p>
        </p:txBody>
      </p:sp>
      <p:sp>
        <p:nvSpPr>
          <p:cNvPr id="3" name="Rectangle 2">
            <a:extLst>
              <a:ext uri="{FF2B5EF4-FFF2-40B4-BE49-F238E27FC236}">
                <a16:creationId xmlns:a16="http://schemas.microsoft.com/office/drawing/2014/main" id="{4D0D08F8-1E3D-4538-8978-B3D14B6F3DC0}"/>
              </a:ext>
            </a:extLst>
          </p:cNvPr>
          <p:cNvSpPr/>
          <p:nvPr/>
        </p:nvSpPr>
        <p:spPr>
          <a:xfrm>
            <a:off x="2590801" y="6559460"/>
            <a:ext cx="6517703"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 Source: https://www.uka-gruppe.de/fileadmin/_processed_/d/4/csm_wind-turbine-components_1833483f26.jpg</a:t>
            </a:r>
          </a:p>
        </p:txBody>
      </p:sp>
      <p:pic>
        <p:nvPicPr>
          <p:cNvPr id="2050" name="Picture 2" descr="https://www.uka-gruppe.de/fileadmin/_processed_/d/4/csm_wind-turbine-components_1833483f26.jpg">
            <a:extLst>
              <a:ext uri="{FF2B5EF4-FFF2-40B4-BE49-F238E27FC236}">
                <a16:creationId xmlns:a16="http://schemas.microsoft.com/office/drawing/2014/main" id="{5B619A78-5242-4B89-8CF3-09A391B0C1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8455" y="2185656"/>
            <a:ext cx="4123664" cy="412366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304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600" dirty="0">
                <a:solidFill>
                  <a:srgbClr val="00B050"/>
                </a:solidFill>
              </a:rPr>
              <a:t>Size and Power of Wind Turbine</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5</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533132" y="1461428"/>
            <a:ext cx="8315594" cy="4703019"/>
          </a:xfrm>
        </p:spPr>
        <p:txBody>
          <a:bodyPr/>
          <a:lstStyle/>
          <a:p>
            <a:r>
              <a:rPr lang="en-US" sz="2000" dirty="0"/>
              <a:t>Wind turbines usually varies in size. </a:t>
            </a:r>
          </a:p>
          <a:p>
            <a:r>
              <a:rPr lang="en-US" sz="2000" dirty="0"/>
              <a:t>Biggest Turbines:</a:t>
            </a:r>
          </a:p>
          <a:p>
            <a:pPr lvl="1">
              <a:buFont typeface="Wingdings" panose="05000000000000000000" pitchFamily="2" charset="2"/>
              <a:buChar char="Ø"/>
            </a:pPr>
            <a:r>
              <a:rPr lang="en-US" sz="1600" dirty="0"/>
              <a:t>Up to 20 building stories high and blades are length of football field.</a:t>
            </a:r>
          </a:p>
          <a:p>
            <a:pPr lvl="1">
              <a:buFont typeface="Wingdings" panose="05000000000000000000" pitchFamily="2" charset="2"/>
              <a:buChar char="Ø"/>
            </a:pPr>
            <a:r>
              <a:rPr lang="en-US" sz="1600" dirty="0"/>
              <a:t>Capable of producing enough energy up to 1400 homes.</a:t>
            </a:r>
          </a:p>
          <a:p>
            <a:r>
              <a:rPr lang="en-US" sz="2000" dirty="0"/>
              <a:t>Smallest Turbines:</a:t>
            </a:r>
          </a:p>
          <a:p>
            <a:pPr lvl="1">
              <a:buFont typeface="Wingdings" panose="05000000000000000000" pitchFamily="2" charset="2"/>
              <a:buChar char="Ø"/>
            </a:pPr>
            <a:r>
              <a:rPr lang="en-US" sz="1600" dirty="0"/>
              <a:t>Between 8 to 25 feet in diameter and stands about 30 feet high.</a:t>
            </a:r>
          </a:p>
          <a:p>
            <a:pPr lvl="1">
              <a:buFont typeface="Wingdings" panose="05000000000000000000" pitchFamily="2" charset="2"/>
              <a:buChar char="Ø"/>
            </a:pPr>
            <a:r>
              <a:rPr lang="en-US" sz="1600" dirty="0"/>
              <a:t>Can produce power needed for electric homes.</a:t>
            </a:r>
          </a:p>
        </p:txBody>
      </p:sp>
      <p:sp>
        <p:nvSpPr>
          <p:cNvPr id="3" name="Rectangle 2">
            <a:extLst>
              <a:ext uri="{FF2B5EF4-FFF2-40B4-BE49-F238E27FC236}">
                <a16:creationId xmlns:a16="http://schemas.microsoft.com/office/drawing/2014/main" id="{4D0D08F8-1E3D-4538-8978-B3D14B6F3DC0}"/>
              </a:ext>
            </a:extLst>
          </p:cNvPr>
          <p:cNvSpPr/>
          <p:nvPr/>
        </p:nvSpPr>
        <p:spPr>
          <a:xfrm>
            <a:off x="4679776" y="6146720"/>
            <a:ext cx="4572744" cy="738664"/>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 Source: 1. https://www.iea.org/reports/offshore-wind-outlook-2019</a:t>
            </a:r>
          </a:p>
          <a:p>
            <a:r>
              <a:rPr lang="en-US" sz="1050" dirty="0">
                <a:latin typeface="Times New Roman" panose="02020603050405020304" pitchFamily="18" charset="0"/>
                <a:cs typeface="Times New Roman" panose="02020603050405020304" pitchFamily="18" charset="0"/>
              </a:rPr>
              <a:t>2. https://cdn.vox-cdn.com/thumbor/DHKNqWz-kpH6Y8LzUYo9z7FCWh0=/1400x788/filters:format(jpeg)/cdn.vox-cdn.com/uploads/chorus_asset/file/10382023/Wind_turbine_heights.jpg</a:t>
            </a:r>
          </a:p>
        </p:txBody>
      </p:sp>
      <p:pic>
        <p:nvPicPr>
          <p:cNvPr id="3074" name="Picture 2" descr="https://cdn.vox-cdn.com/thumbor/DHKNqWz-kpH6Y8LzUYo9z7FCWh0=/1400x788/filters:format(jpeg)/cdn.vox-cdn.com/uploads/chorus_asset/file/10382023/Wind_turbine_heights.jpg">
            <a:extLst>
              <a:ext uri="{FF2B5EF4-FFF2-40B4-BE49-F238E27FC236}">
                <a16:creationId xmlns:a16="http://schemas.microsoft.com/office/drawing/2014/main" id="{4B895CFA-6F24-4D9F-8135-BCC754A43B8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79776" y="3789040"/>
            <a:ext cx="3852664" cy="216846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6" name="Picture 4" descr="https://iea.imgix.net/aeec7da7-4490-4e84-b4c0-df0ce3c1ce77/191025-WEOWindTopModule.jpg?auto=compress%2Cformat&amp;fit=min&amp;q=80&amp;rect=0%2C17%2C1083%2C721&amp;w=760&amp;fit=crop&amp;fm=jpg&amp;q=70&amp;auto=format&amp;h=506">
            <a:extLst>
              <a:ext uri="{FF2B5EF4-FFF2-40B4-BE49-F238E27FC236}">
                <a16:creationId xmlns:a16="http://schemas.microsoft.com/office/drawing/2014/main" id="{27F1D12E-D5ED-4C1C-A760-9E09250CB9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636" y="3789041"/>
            <a:ext cx="3240360" cy="215739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F538411-9753-420F-B6C5-3FF170BAF5E1}"/>
              </a:ext>
            </a:extLst>
          </p:cNvPr>
          <p:cNvSpPr/>
          <p:nvPr/>
        </p:nvSpPr>
        <p:spPr>
          <a:xfrm>
            <a:off x="755576" y="3789040"/>
            <a:ext cx="357790"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1.</a:t>
            </a:r>
            <a:endParaRPr lang="en-US" dirty="0"/>
          </a:p>
        </p:txBody>
      </p:sp>
      <p:sp>
        <p:nvSpPr>
          <p:cNvPr id="10" name="Rectangle 9">
            <a:extLst>
              <a:ext uri="{FF2B5EF4-FFF2-40B4-BE49-F238E27FC236}">
                <a16:creationId xmlns:a16="http://schemas.microsoft.com/office/drawing/2014/main" id="{D51B89D4-F254-412C-B65E-788D3B562389}"/>
              </a:ext>
            </a:extLst>
          </p:cNvPr>
          <p:cNvSpPr/>
          <p:nvPr/>
        </p:nvSpPr>
        <p:spPr>
          <a:xfrm>
            <a:off x="4644008" y="3717032"/>
            <a:ext cx="357790"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2.</a:t>
            </a:r>
            <a:endParaRPr lang="en-US" dirty="0"/>
          </a:p>
        </p:txBody>
      </p:sp>
    </p:spTree>
    <p:extLst>
      <p:ext uri="{BB962C8B-B14F-4D97-AF65-F5344CB8AC3E}">
        <p14:creationId xmlns:p14="http://schemas.microsoft.com/office/powerpoint/2010/main" val="3296467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600" dirty="0">
                <a:solidFill>
                  <a:srgbClr val="00B050"/>
                </a:solidFill>
              </a:rPr>
              <a:t>Goal of Wind Energy</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6</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533132" y="1461428"/>
            <a:ext cx="8315594" cy="4703019"/>
          </a:xfrm>
        </p:spPr>
        <p:txBody>
          <a:bodyPr/>
          <a:lstStyle/>
          <a:p>
            <a:r>
              <a:rPr lang="en-US" sz="2000" dirty="0"/>
              <a:t>Main goal of wind energy is to create sustainable energy. </a:t>
            </a:r>
          </a:p>
          <a:p>
            <a:r>
              <a:rPr lang="en-US" sz="2000" dirty="0"/>
              <a:t>Process of harvesting wind energy create jobs, economic investments and clean energy. </a:t>
            </a:r>
          </a:p>
        </p:txBody>
      </p:sp>
      <p:sp>
        <p:nvSpPr>
          <p:cNvPr id="3" name="Rectangle 2">
            <a:extLst>
              <a:ext uri="{FF2B5EF4-FFF2-40B4-BE49-F238E27FC236}">
                <a16:creationId xmlns:a16="http://schemas.microsoft.com/office/drawing/2014/main" id="{4D0D08F8-1E3D-4538-8978-B3D14B6F3DC0}"/>
              </a:ext>
            </a:extLst>
          </p:cNvPr>
          <p:cNvSpPr/>
          <p:nvPr/>
        </p:nvSpPr>
        <p:spPr>
          <a:xfrm>
            <a:off x="3059832" y="6146720"/>
            <a:ext cx="6192688" cy="577081"/>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 Source: 1. https://www.cleanenergywire.org/news/econ-min-altmaier-says-grid-expansion-priority-job-booster-wind/wind-power-employed-five-times-more-people-coal-germany-2016-report</a:t>
            </a:r>
          </a:p>
          <a:p>
            <a:r>
              <a:rPr lang="en-US" sz="1050" dirty="0">
                <a:latin typeface="Times New Roman" panose="02020603050405020304" pitchFamily="18" charset="0"/>
                <a:cs typeface="Times New Roman" panose="02020603050405020304" pitchFamily="18" charset="0"/>
              </a:rPr>
              <a:t>2. https://interestingenergyfacts.blogspot.com/2010/10/wind-power-jobs-facts.html</a:t>
            </a:r>
          </a:p>
        </p:txBody>
      </p:sp>
      <p:pic>
        <p:nvPicPr>
          <p:cNvPr id="4098" name="Picture 2" descr="Wind power employed five times more people than coal in Germany in 2016 -  report | Clean Energy Wire">
            <a:extLst>
              <a:ext uri="{FF2B5EF4-FFF2-40B4-BE49-F238E27FC236}">
                <a16:creationId xmlns:a16="http://schemas.microsoft.com/office/drawing/2014/main" id="{5E4D0EDD-3650-4196-9949-300B3027BF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47" b="8595"/>
          <a:stretch/>
        </p:blipFill>
        <p:spPr bwMode="auto">
          <a:xfrm>
            <a:off x="258514" y="2587209"/>
            <a:ext cx="3809430" cy="30020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100" name="Picture 4" descr="Interesting energy facts: Wind power jobs facts">
            <a:extLst>
              <a:ext uri="{FF2B5EF4-FFF2-40B4-BE49-F238E27FC236}">
                <a16:creationId xmlns:a16="http://schemas.microsoft.com/office/drawing/2014/main" id="{4E8DA3E3-56F3-4CE0-826B-F3AF58DF39B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51569" y="2587209"/>
            <a:ext cx="4712919" cy="30020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D89EE1F4-7EEC-48F6-91C4-22A8693F73BE}"/>
              </a:ext>
            </a:extLst>
          </p:cNvPr>
          <p:cNvSpPr/>
          <p:nvPr/>
        </p:nvSpPr>
        <p:spPr>
          <a:xfrm>
            <a:off x="3851920" y="2977207"/>
            <a:ext cx="274434" cy="307777"/>
          </a:xfrm>
          <a:prstGeom prst="rect">
            <a:avLst/>
          </a:prstGeom>
        </p:spPr>
        <p:txBody>
          <a:bodyPr wrap="none">
            <a:spAutoFit/>
          </a:bodyPr>
          <a:lstStyle/>
          <a:p>
            <a:r>
              <a:rPr lang="en-US" sz="1400" dirty="0">
                <a:latin typeface="Times New Roman" panose="02020603050405020304" pitchFamily="18" charset="0"/>
                <a:cs typeface="Times New Roman" panose="02020603050405020304" pitchFamily="18" charset="0"/>
              </a:rPr>
              <a:t>1</a:t>
            </a:r>
            <a:endParaRPr lang="en-US" sz="1400" dirty="0"/>
          </a:p>
        </p:txBody>
      </p:sp>
      <p:sp>
        <p:nvSpPr>
          <p:cNvPr id="13" name="Rectangle 12">
            <a:extLst>
              <a:ext uri="{FF2B5EF4-FFF2-40B4-BE49-F238E27FC236}">
                <a16:creationId xmlns:a16="http://schemas.microsoft.com/office/drawing/2014/main" id="{0345E36B-68E5-4738-B832-568E550BCDDB}"/>
              </a:ext>
            </a:extLst>
          </p:cNvPr>
          <p:cNvSpPr/>
          <p:nvPr/>
        </p:nvSpPr>
        <p:spPr>
          <a:xfrm>
            <a:off x="8678706" y="2761183"/>
            <a:ext cx="274434" cy="307777"/>
          </a:xfrm>
          <a:prstGeom prst="rect">
            <a:avLst/>
          </a:prstGeom>
        </p:spPr>
        <p:txBody>
          <a:bodyPr wrap="none">
            <a:spAutoFit/>
          </a:bodyPr>
          <a:lstStyle/>
          <a:p>
            <a:r>
              <a:rPr lang="en-US" sz="1400" dirty="0">
                <a:latin typeface="Times New Roman" panose="02020603050405020304" pitchFamily="18" charset="0"/>
                <a:cs typeface="Times New Roman" panose="02020603050405020304" pitchFamily="18" charset="0"/>
              </a:rPr>
              <a:t>2</a:t>
            </a:r>
            <a:endParaRPr lang="en-US" sz="1400" dirty="0"/>
          </a:p>
        </p:txBody>
      </p:sp>
      <p:pic>
        <p:nvPicPr>
          <p:cNvPr id="4102" name="Picture 6" descr="https://www.businessmodulehub.com/wp-content/uploads/2018/06/COST-EFFECTIVE.png">
            <a:extLst>
              <a:ext uri="{FF2B5EF4-FFF2-40B4-BE49-F238E27FC236}">
                <a16:creationId xmlns:a16="http://schemas.microsoft.com/office/drawing/2014/main" id="{0CD86081-E086-49DC-AC59-AA7E94431E0B}"/>
              </a:ext>
            </a:extLst>
          </p:cNvPr>
          <p:cNvPicPr>
            <a:picLocks noChangeAspect="1" noChangeArrowheads="1"/>
          </p:cNvPicPr>
          <p:nvPr/>
        </p:nvPicPr>
        <p:blipFill>
          <a:blip r:embed="rId4" cstate="print">
            <a:biLevel thresh="75000"/>
            <a:extLst>
              <a:ext uri="{28A0092B-C50C-407E-A947-70E740481C1C}">
                <a14:useLocalDpi xmlns:a14="http://schemas.microsoft.com/office/drawing/2010/main" val="0"/>
              </a:ext>
            </a:extLst>
          </a:blip>
          <a:srcRect/>
          <a:stretch>
            <a:fillRect/>
          </a:stretch>
        </p:blipFill>
        <p:spPr bwMode="auto">
          <a:xfrm>
            <a:off x="7870560" y="1269412"/>
            <a:ext cx="1082580" cy="612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353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600" dirty="0">
                <a:solidFill>
                  <a:srgbClr val="00B050"/>
                </a:solidFill>
              </a:rPr>
              <a:t>Pros and Cons of Wind Energy</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7</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pPr marL="0" indent="0">
              <a:buNone/>
            </a:pPr>
            <a:r>
              <a:rPr lang="en-US" sz="1700" b="1" dirty="0">
                <a:solidFill>
                  <a:schemeClr val="accent4">
                    <a:lumMod val="50000"/>
                  </a:schemeClr>
                </a:solidFill>
              </a:rPr>
              <a:t>Pros</a:t>
            </a:r>
          </a:p>
          <a:p>
            <a:r>
              <a:rPr lang="en-US" sz="1700" dirty="0"/>
              <a:t>Clean &amp; Environment friendly Fuel source: It doesn’t pollute air like power plant relying on combustion of fossil fuel.</a:t>
            </a:r>
          </a:p>
          <a:p>
            <a:r>
              <a:rPr lang="en-US" sz="1700" dirty="0"/>
              <a:t>Renewable &amp; Sustainable: Winds are caused by heating of atmosphere by the sun, earth surface irregularities and the rotation of the earth.</a:t>
            </a:r>
          </a:p>
          <a:p>
            <a:r>
              <a:rPr lang="en-US" sz="1700" dirty="0"/>
              <a:t>Cost Effective: Wind energy is completely free.</a:t>
            </a:r>
          </a:p>
          <a:p>
            <a:r>
              <a:rPr lang="en-US" sz="1700" dirty="0"/>
              <a:t>Industrial and Domestic Installation: Wind turbines can be built on existing farms or ranches where most of the best wind sites are found. </a:t>
            </a:r>
          </a:p>
          <a:p>
            <a:r>
              <a:rPr lang="en-US" sz="1700" dirty="0"/>
              <a:t>Job Creation: Jobs have been created for the manufacture of wind turbines, the installation and maintenance of wind turbines and also in wind energy consulting.</a:t>
            </a:r>
          </a:p>
          <a:p>
            <a:pPr marL="0" indent="0">
              <a:buNone/>
            </a:pPr>
            <a:r>
              <a:rPr lang="en-US" sz="1700" b="1" dirty="0">
                <a:solidFill>
                  <a:schemeClr val="accent4">
                    <a:lumMod val="50000"/>
                  </a:schemeClr>
                </a:solidFill>
              </a:rPr>
              <a:t>Cons</a:t>
            </a:r>
          </a:p>
          <a:p>
            <a:r>
              <a:rPr lang="en-US" sz="1700" dirty="0"/>
              <a:t>Not a profitable use of land: Alternative uses for the land might be more highly valued than electricity generation.</a:t>
            </a:r>
          </a:p>
          <a:p>
            <a:r>
              <a:rPr lang="en-US" sz="1700" dirty="0"/>
              <a:t>Threat to wildlife: Birds have been killed by flying into spinning turbine blades.</a:t>
            </a:r>
          </a:p>
          <a:p>
            <a:r>
              <a:rPr lang="en-US" sz="1700" dirty="0"/>
              <a:t>Fluctuation of Wind and Good wind site.</a:t>
            </a:r>
            <a:br>
              <a:rPr lang="en-US" sz="1700" dirty="0">
                <a:solidFill>
                  <a:schemeClr val="accent4">
                    <a:lumMod val="50000"/>
                  </a:schemeClr>
                </a:solidFill>
              </a:rPr>
            </a:br>
            <a:endParaRPr lang="en-US" sz="1700" dirty="0"/>
          </a:p>
        </p:txBody>
      </p:sp>
    </p:spTree>
    <p:extLst>
      <p:ext uri="{BB962C8B-B14F-4D97-AF65-F5344CB8AC3E}">
        <p14:creationId xmlns:p14="http://schemas.microsoft.com/office/powerpoint/2010/main" val="986993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4624"/>
            <a:ext cx="8258204" cy="1143000"/>
          </a:xfrm>
        </p:spPr>
        <p:txBody>
          <a:bodyPr/>
          <a:lstStyle/>
          <a:p>
            <a:r>
              <a:rPr lang="en-IN" sz="3600" dirty="0">
                <a:solidFill>
                  <a:srgbClr val="00B050"/>
                </a:solidFill>
              </a:rPr>
              <a:t>Wind Energy in Taiwan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8</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US" sz="2000" dirty="0"/>
              <a:t>Taiwan has abundant wind power resources. </a:t>
            </a:r>
          </a:p>
          <a:p>
            <a:r>
              <a:rPr lang="en-US" sz="2000" dirty="0"/>
              <a:t>Taiwan demonstrates both onshore and offshore wind energy. </a:t>
            </a:r>
          </a:p>
          <a:p>
            <a:r>
              <a:rPr lang="en-US" sz="2000" dirty="0"/>
              <a:t>Offshore wind energy is the use of wind farms constructed in bodies of water usually in the ocean to harvest wind energy to generate electricity. </a:t>
            </a:r>
          </a:p>
          <a:p>
            <a:r>
              <a:rPr lang="en-US" sz="2000" dirty="0"/>
              <a:t>In 2016, there were 346 installed onshore turbines in operation with the total installed capacity of 682 MW. </a:t>
            </a:r>
          </a:p>
          <a:p>
            <a:r>
              <a:rPr lang="en-US" sz="2000" dirty="0"/>
              <a:t>In 2013, Taiwan's onshore wind farm capacity factor was 28-29%, while its future offshore wind farm is 33-38%, with the total installed onshore wind capacity of 530 MW. </a:t>
            </a:r>
          </a:p>
          <a:p>
            <a:r>
              <a:rPr lang="en-US" sz="2000" dirty="0"/>
              <a:t>Currently in Taiwan 55 integrated and automated wind power forecasting systems are established in </a:t>
            </a:r>
            <a:r>
              <a:rPr lang="en-US" sz="2000" dirty="0" err="1"/>
              <a:t>Zongtun</a:t>
            </a:r>
            <a:r>
              <a:rPr lang="en-US" sz="2000" dirty="0"/>
              <a:t>, Kinmen, </a:t>
            </a:r>
            <a:r>
              <a:rPr lang="en-US" sz="2000" dirty="0" err="1"/>
              <a:t>Mailiao</a:t>
            </a:r>
            <a:r>
              <a:rPr lang="en-US" sz="2000" dirty="0"/>
              <a:t>, </a:t>
            </a:r>
            <a:r>
              <a:rPr lang="en-US" sz="2000" dirty="0" err="1"/>
              <a:t>Changgong</a:t>
            </a:r>
            <a:r>
              <a:rPr lang="en-US" sz="2000" dirty="0"/>
              <a:t> and </a:t>
            </a:r>
            <a:r>
              <a:rPr lang="en-US" sz="2000" dirty="0" err="1"/>
              <a:t>Shihu</a:t>
            </a:r>
            <a:r>
              <a:rPr lang="en-US" sz="2000" dirty="0"/>
              <a:t>.</a:t>
            </a:r>
          </a:p>
        </p:txBody>
      </p:sp>
      <p:pic>
        <p:nvPicPr>
          <p:cNvPr id="6146" name="Picture 2" descr="File:Sunset of Gaomei Wetland.JPG">
            <a:extLst>
              <a:ext uri="{FF2B5EF4-FFF2-40B4-BE49-F238E27FC236}">
                <a16:creationId xmlns:a16="http://schemas.microsoft.com/office/drawing/2014/main" id="{22FA2FD2-67F9-4235-B2F9-16B0639C82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2160" y="3003532"/>
            <a:ext cx="5092498" cy="338437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4840C5C-54D1-4D80-8BB9-206993CBD45B}"/>
              </a:ext>
            </a:extLst>
          </p:cNvPr>
          <p:cNvSpPr/>
          <p:nvPr/>
        </p:nvSpPr>
        <p:spPr>
          <a:xfrm>
            <a:off x="5508104" y="6021288"/>
            <a:ext cx="3312368" cy="276999"/>
          </a:xfrm>
          <a:prstGeom prst="rect">
            <a:avLst/>
          </a:prstGeom>
        </p:spPr>
        <p:txBody>
          <a:bodyPr wrap="square">
            <a:spAutoFit/>
          </a:bodyPr>
          <a:lstStyle/>
          <a:p>
            <a:r>
              <a:rPr lang="en-US" sz="1200" dirty="0">
                <a:solidFill>
                  <a:schemeClr val="bg1"/>
                </a:solidFill>
                <a:latin typeface="Times New Roman" panose="02020603050405020304" pitchFamily="18" charset="0"/>
                <a:cs typeface="Times New Roman" panose="02020603050405020304" pitchFamily="18" charset="0"/>
              </a:rPr>
              <a:t> Wetland in Qingshui District, Taichung, Taiwan.</a:t>
            </a:r>
          </a:p>
        </p:txBody>
      </p:sp>
      <p:sp>
        <p:nvSpPr>
          <p:cNvPr id="7" name="Rectangle 6">
            <a:extLst>
              <a:ext uri="{FF2B5EF4-FFF2-40B4-BE49-F238E27FC236}">
                <a16:creationId xmlns:a16="http://schemas.microsoft.com/office/drawing/2014/main" id="{EA0ED38D-B555-462C-831C-5F7DD0300AE9}"/>
              </a:ext>
            </a:extLst>
          </p:cNvPr>
          <p:cNvSpPr/>
          <p:nvPr/>
        </p:nvSpPr>
        <p:spPr>
          <a:xfrm>
            <a:off x="3923928" y="6415444"/>
            <a:ext cx="6192688" cy="253916"/>
          </a:xfrm>
          <a:prstGeom prst="rect">
            <a:avLst/>
          </a:prstGeom>
        </p:spPr>
        <p:txBody>
          <a:bodyPr wrap="square">
            <a:spAutoFit/>
          </a:bodyPr>
          <a:lstStyle/>
          <a:p>
            <a:r>
              <a:rPr lang="en-US" sz="1050" dirty="0">
                <a:latin typeface="Times New Roman" panose="02020603050405020304" pitchFamily="18" charset="0"/>
                <a:cs typeface="Times New Roman" panose="02020603050405020304" pitchFamily="18" charset="0"/>
              </a:rPr>
              <a:t>Images Source: https://en.wikipedia.org/wiki/File:Sunset_of_Gaomei_Wetland.JPG</a:t>
            </a:r>
          </a:p>
        </p:txBody>
      </p:sp>
      <p:pic>
        <p:nvPicPr>
          <p:cNvPr id="6148" name="Picture 4" descr="File:Wind Generator of Gaomei Wetland.JPG">
            <a:extLst>
              <a:ext uri="{FF2B5EF4-FFF2-40B4-BE49-F238E27FC236}">
                <a16:creationId xmlns:a16="http://schemas.microsoft.com/office/drawing/2014/main" id="{DA77E5E9-40BB-400E-B439-A3C65D7F80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155683"/>
            <a:ext cx="4536504" cy="27957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461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6148"/>
                                        </p:tgtEl>
                                        <p:attrNameLst>
                                          <p:attrName>style.visibility</p:attrName>
                                        </p:attrNameLst>
                                      </p:cBhvr>
                                      <p:to>
                                        <p:strVal val="visible"/>
                                      </p:to>
                                    </p:set>
                                    <p:animEffect transition="in" filter="fade">
                                      <p:cBhvr>
                                        <p:cTn id="10" dur="500"/>
                                        <p:tgtEl>
                                          <p:spTgt spid="6148"/>
                                        </p:tgtEl>
                                      </p:cBhvr>
                                    </p:animEffect>
                                  </p:childTnLst>
                                </p:cTn>
                              </p:par>
                              <p:par>
                                <p:cTn id="11" presetID="10" presetClass="entr" presetSubtype="0" fill="hold" nodeType="withEffect">
                                  <p:stCondLst>
                                    <p:cond delay="0"/>
                                  </p:stCondLst>
                                  <p:childTnLst>
                                    <p:set>
                                      <p:cBhvr>
                                        <p:cTn id="12" dur="1" fill="hold">
                                          <p:stCondLst>
                                            <p:cond delay="0"/>
                                          </p:stCondLst>
                                        </p:cTn>
                                        <p:tgtEl>
                                          <p:spTgt spid="6146"/>
                                        </p:tgtEl>
                                        <p:attrNameLst>
                                          <p:attrName>style.visibility</p:attrName>
                                        </p:attrNameLst>
                                      </p:cBhvr>
                                      <p:to>
                                        <p:strVal val="visible"/>
                                      </p:to>
                                    </p:set>
                                    <p:animEffect transition="in" filter="fade">
                                      <p:cBhvr>
                                        <p:cTn id="13" dur="500"/>
                                        <p:tgtEl>
                                          <p:spTgt spid="614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58204" cy="1143000"/>
          </a:xfrm>
        </p:spPr>
        <p:txBody>
          <a:bodyPr/>
          <a:lstStyle/>
          <a:p>
            <a:r>
              <a:rPr lang="en-IN" sz="3200" dirty="0">
                <a:solidFill>
                  <a:srgbClr val="00B050"/>
                </a:solidFill>
              </a:rPr>
              <a:t>Timeline: Growth of Wind Energy in Taiwan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9</a:t>
            </a:fld>
            <a:endParaRPr kumimoji="0" lang="zh-TW" altLang="en-US"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3" name="Rectangle 1">
            <a:extLst>
              <a:ext uri="{FF2B5EF4-FFF2-40B4-BE49-F238E27FC236}">
                <a16:creationId xmlns:a16="http://schemas.microsoft.com/office/drawing/2014/main" id="{804F6ED6-DDDD-4DD3-9DEB-9B8D89840FFE}"/>
              </a:ext>
            </a:extLst>
          </p:cNvPr>
          <p:cNvSpPr>
            <a:spLocks noChangeArrowheads="1"/>
          </p:cNvSpPr>
          <p:nvPr/>
        </p:nvSpPr>
        <p:spPr bwMode="auto">
          <a:xfrm>
            <a:off x="2638624" y="1345189"/>
            <a:ext cx="4152900" cy="342900"/>
          </a:xfrm>
          <a:prstGeom prst="rect">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January 2003: First phase of wind power installation.</a:t>
            </a:r>
            <a:endParaRPr kumimoji="0" lang="en-US" altLang="en-US" sz="2000" i="0" u="none" strike="noStrike" normalizeH="0" baseline="0" dirty="0">
              <a:ln w="0"/>
              <a:solidFill>
                <a:schemeClr val="tx1"/>
              </a:solidFill>
              <a:effectLst>
                <a:outerShdw blurRad="38100" dist="19050" dir="2700000" algn="tl" rotWithShape="0">
                  <a:schemeClr val="dk1">
                    <a:alpha val="40000"/>
                  </a:schemeClr>
                </a:outerShdw>
              </a:effectLst>
              <a:latin typeface="Arial" panose="020B0604020202020204" pitchFamily="34" charset="0"/>
            </a:endParaRPr>
          </a:p>
        </p:txBody>
      </p:sp>
      <p:sp>
        <p:nvSpPr>
          <p:cNvPr id="5" name="Rectangle 2">
            <a:extLst>
              <a:ext uri="{FF2B5EF4-FFF2-40B4-BE49-F238E27FC236}">
                <a16:creationId xmlns:a16="http://schemas.microsoft.com/office/drawing/2014/main" id="{602F0BF0-39E5-4B23-82EB-9B3FDFDAC740}"/>
              </a:ext>
            </a:extLst>
          </p:cNvPr>
          <p:cNvSpPr>
            <a:spLocks noChangeArrowheads="1"/>
          </p:cNvSpPr>
          <p:nvPr/>
        </p:nvSpPr>
        <p:spPr bwMode="auto">
          <a:xfrm>
            <a:off x="1633686" y="2028904"/>
            <a:ext cx="6162776" cy="714375"/>
          </a:xfrm>
          <a:prstGeom prst="rect">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December 2008: 59 wind turbines were put into commercial operations in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Shinmen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Tatan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Unit 1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Guanyuan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Shianshan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Port of Taichung,</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Taichung Power Plant and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Hengchun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with a total installed capacity of 96.96 MW.</a:t>
            </a:r>
            <a:endPar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Arial" panose="020B0604020202020204" pitchFamily="34" charset="0"/>
            </a:endParaRPr>
          </a:p>
        </p:txBody>
      </p:sp>
      <p:sp>
        <p:nvSpPr>
          <p:cNvPr id="6" name="Rectangle 3">
            <a:extLst>
              <a:ext uri="{FF2B5EF4-FFF2-40B4-BE49-F238E27FC236}">
                <a16:creationId xmlns:a16="http://schemas.microsoft.com/office/drawing/2014/main" id="{C6BAFFC7-34C6-41FD-AA02-5746B566B5A8}"/>
              </a:ext>
            </a:extLst>
          </p:cNvPr>
          <p:cNvSpPr>
            <a:spLocks noChangeArrowheads="1"/>
          </p:cNvSpPr>
          <p:nvPr/>
        </p:nvSpPr>
        <p:spPr bwMode="auto">
          <a:xfrm>
            <a:off x="1659745" y="3146228"/>
            <a:ext cx="6162777" cy="636088"/>
          </a:xfrm>
          <a:prstGeom prst="rect">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January 2005 until September 2011: The second phase was done in which 58 turbines were put into operation in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Changgong</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Unit 1, Yunlin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Mailiao</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Sihu</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Linko</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and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Tatan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Wind Power Stations.</a:t>
            </a:r>
            <a:endParaRPr kumimoji="0" lang="en-US" altLang="en-US" sz="2000" i="0" u="none" strike="noStrike" normalizeH="0" baseline="0" dirty="0">
              <a:ln w="0"/>
              <a:solidFill>
                <a:schemeClr val="tx1"/>
              </a:solidFill>
              <a:effectLst>
                <a:outerShdw blurRad="38100" dist="19050" dir="2700000" algn="tl" rotWithShape="0">
                  <a:schemeClr val="dk1">
                    <a:alpha val="40000"/>
                  </a:schemeClr>
                </a:outerShdw>
              </a:effectLst>
              <a:latin typeface="Arial" panose="020B0604020202020204" pitchFamily="34" charset="0"/>
            </a:endParaRPr>
          </a:p>
        </p:txBody>
      </p:sp>
      <p:sp>
        <p:nvSpPr>
          <p:cNvPr id="7" name="Rectangle 4">
            <a:extLst>
              <a:ext uri="{FF2B5EF4-FFF2-40B4-BE49-F238E27FC236}">
                <a16:creationId xmlns:a16="http://schemas.microsoft.com/office/drawing/2014/main" id="{5B6C73B9-0AEB-462F-A82A-A70655469510}"/>
              </a:ext>
            </a:extLst>
          </p:cNvPr>
          <p:cNvSpPr>
            <a:spLocks noChangeArrowheads="1"/>
          </p:cNvSpPr>
          <p:nvPr/>
        </p:nvSpPr>
        <p:spPr bwMode="auto">
          <a:xfrm>
            <a:off x="1366986" y="4189144"/>
            <a:ext cx="6877422" cy="714375"/>
          </a:xfrm>
          <a:prstGeom prst="rect">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January 2007 until July 2011: The third phase was done in which 28 turbines were put into operation in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Changgong</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Unit 2, Yunlin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Mailiao</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Unit 2, Changhua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Wanggong</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and </a:t>
            </a:r>
            <a:r>
              <a:rPr kumimoji="0" lang="en-US" altLang="en-US" sz="1200" i="0" u="none" strike="noStrike" normalizeH="0" baseline="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Tatan</a:t>
            </a:r>
            <a:r>
              <a:rPr kumimoji="0" lang="en-US" altLang="en-US" sz="12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Calibri" panose="020F0502020204030204" pitchFamily="34" charset="0"/>
                <a:cs typeface="Times New Roman" panose="02020603050405020304" pitchFamily="18" charset="0"/>
              </a:rPr>
              <a:t> II Wind Power Stations with a total capacity of 59.6 MW.</a:t>
            </a:r>
            <a:endParaRPr kumimoji="0" lang="en-US" altLang="en-US" sz="2000" i="0" u="none" strike="noStrike" normalizeH="0" baseline="0" dirty="0">
              <a:ln w="0"/>
              <a:solidFill>
                <a:schemeClr val="tx1"/>
              </a:solidFill>
              <a:effectLst>
                <a:outerShdw blurRad="38100" dist="19050" dir="2700000" algn="tl" rotWithShape="0">
                  <a:schemeClr val="dk1">
                    <a:alpha val="40000"/>
                  </a:schemeClr>
                </a:outerShdw>
              </a:effectLst>
              <a:latin typeface="Arial" panose="020B0604020202020204" pitchFamily="34" charset="0"/>
            </a:endParaRPr>
          </a:p>
        </p:txBody>
      </p:sp>
      <p:sp>
        <p:nvSpPr>
          <p:cNvPr id="14" name="Arrow: Down 13">
            <a:extLst>
              <a:ext uri="{FF2B5EF4-FFF2-40B4-BE49-F238E27FC236}">
                <a16:creationId xmlns:a16="http://schemas.microsoft.com/office/drawing/2014/main" id="{F9950989-9B7E-4B16-AC57-ACD5C4B2EE21}"/>
              </a:ext>
            </a:extLst>
          </p:cNvPr>
          <p:cNvSpPr/>
          <p:nvPr/>
        </p:nvSpPr>
        <p:spPr>
          <a:xfrm>
            <a:off x="4581525" y="1740872"/>
            <a:ext cx="206499" cy="25367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Arrow: Down 14">
            <a:extLst>
              <a:ext uri="{FF2B5EF4-FFF2-40B4-BE49-F238E27FC236}">
                <a16:creationId xmlns:a16="http://schemas.microsoft.com/office/drawing/2014/main" id="{2140FA0C-5845-4C3D-82FF-C2355A446AD5}"/>
              </a:ext>
            </a:extLst>
          </p:cNvPr>
          <p:cNvSpPr/>
          <p:nvPr/>
        </p:nvSpPr>
        <p:spPr>
          <a:xfrm>
            <a:off x="4572000" y="2820992"/>
            <a:ext cx="206499" cy="25367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6" name="Arrow: Down 15">
            <a:extLst>
              <a:ext uri="{FF2B5EF4-FFF2-40B4-BE49-F238E27FC236}">
                <a16:creationId xmlns:a16="http://schemas.microsoft.com/office/drawing/2014/main" id="{CE53E3C9-66C3-40E1-BD7A-D38D79E3DCC8}"/>
              </a:ext>
            </a:extLst>
          </p:cNvPr>
          <p:cNvSpPr/>
          <p:nvPr/>
        </p:nvSpPr>
        <p:spPr>
          <a:xfrm>
            <a:off x="4572000" y="3857758"/>
            <a:ext cx="206499" cy="25367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8" name="Rectangle 4">
            <a:extLst>
              <a:ext uri="{FF2B5EF4-FFF2-40B4-BE49-F238E27FC236}">
                <a16:creationId xmlns:a16="http://schemas.microsoft.com/office/drawing/2014/main" id="{790B1C48-F7CC-4392-B007-7566A1D78CBD}"/>
              </a:ext>
            </a:extLst>
          </p:cNvPr>
          <p:cNvSpPr>
            <a:spLocks noChangeArrowheads="1"/>
          </p:cNvSpPr>
          <p:nvPr/>
        </p:nvSpPr>
        <p:spPr bwMode="auto">
          <a:xfrm>
            <a:off x="1366986" y="5306913"/>
            <a:ext cx="6877422" cy="714375"/>
          </a:xfrm>
          <a:prstGeom prst="rect">
            <a:avLst/>
          </a:prstGeom>
          <a:noFill/>
          <a:ln>
            <a:solidFill>
              <a:schemeClr val="tx1"/>
            </a:solid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bodyPr>
          <a:lstStyle/>
          <a:p>
            <a:pPr lvl="0" algn="ctr" eaLnBrk="0" hangingPunct="0"/>
            <a:r>
              <a:rPr lang="en-US" sz="1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June 2015 : The fourth phase of wind power installation completed with total capacity of wind power to be 14.8 MW, generating 43.081 GWh per year.</a:t>
            </a:r>
            <a:endParaRPr kumimoji="0" lang="en-US" altLang="en-US" sz="1400" i="0" u="none" strike="noStrike" normalizeH="0" baseline="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9" name="Arrow: Down 18">
            <a:extLst>
              <a:ext uri="{FF2B5EF4-FFF2-40B4-BE49-F238E27FC236}">
                <a16:creationId xmlns:a16="http://schemas.microsoft.com/office/drawing/2014/main" id="{F6AF22C7-3B2C-4725-8DF4-EC78B6F4947A}"/>
              </a:ext>
            </a:extLst>
          </p:cNvPr>
          <p:cNvSpPr/>
          <p:nvPr/>
        </p:nvSpPr>
        <p:spPr>
          <a:xfrm>
            <a:off x="4572000" y="4975527"/>
            <a:ext cx="206499" cy="25367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53118723"/>
      </p:ext>
    </p:extLst>
  </p:cSld>
  <p:clrMapOvr>
    <a:masterClrMapping/>
  </p:clrMapOvr>
</p:sld>
</file>

<file path=ppt/theme/theme1.xml><?xml version="1.0" encoding="utf-8"?>
<a:theme xmlns:a="http://schemas.openxmlformats.org/drawingml/2006/main" name="NTUTPP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NTUTPP1</Template>
  <TotalTime>18328</TotalTime>
  <Words>1507</Words>
  <Application>Microsoft Office PowerPoint</Application>
  <PresentationFormat>On-screen Show (4:3)</PresentationFormat>
  <Paragraphs>142</Paragraphs>
  <Slides>19</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微軟正黑體</vt:lpstr>
      <vt:lpstr>微軟正黑體</vt:lpstr>
      <vt:lpstr>新細明體</vt:lpstr>
      <vt:lpstr>新細明體</vt:lpstr>
      <vt:lpstr>Arial</vt:lpstr>
      <vt:lpstr>Calibri</vt:lpstr>
      <vt:lpstr>Times New Roman</vt:lpstr>
      <vt:lpstr>Wingdings</vt:lpstr>
      <vt:lpstr>NTUTPP1</vt:lpstr>
      <vt:lpstr>`</vt:lpstr>
      <vt:lpstr>CONTENTS</vt:lpstr>
      <vt:lpstr>Green Energy Sources: Wind Energy</vt:lpstr>
      <vt:lpstr>Wind Turbine Parts</vt:lpstr>
      <vt:lpstr>Size and Power of Wind Turbine</vt:lpstr>
      <vt:lpstr>Goal of Wind Energy</vt:lpstr>
      <vt:lpstr>Pros and Cons of Wind Energy</vt:lpstr>
      <vt:lpstr>Wind Energy in Taiwan</vt:lpstr>
      <vt:lpstr>Timeline: Growth of Wind Energy in Taiwan</vt:lpstr>
      <vt:lpstr>Types of Wind Farms</vt:lpstr>
      <vt:lpstr>Offshore Wind Farms in Taiwan</vt:lpstr>
      <vt:lpstr>Wind Farms Projects in Taiwan</vt:lpstr>
      <vt:lpstr>Power Capacity and Generation in Taiwan</vt:lpstr>
      <vt:lpstr>Companies Towards Sustainable Development</vt:lpstr>
      <vt:lpstr>Chung Tai Resource Technology Corp.</vt:lpstr>
      <vt:lpstr>Companies Towards Sustainable Development</vt:lpstr>
      <vt:lpstr>Super Dragon Technology Co. Ltd.</vt:lpstr>
      <vt:lpstr>A Glimpse of My Trip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Lance Huang</dc:creator>
  <cp:lastModifiedBy>UCL</cp:lastModifiedBy>
  <cp:revision>645</cp:revision>
  <cp:lastPrinted>2014-05-01T04:37:06Z</cp:lastPrinted>
  <dcterms:modified xsi:type="dcterms:W3CDTF">2020-10-05T10:50:01Z</dcterms:modified>
</cp:coreProperties>
</file>